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handoutMasterIdLst>
    <p:handoutMasterId r:id="rId26"/>
  </p:handoutMasterIdLst>
  <p:sldIdLst>
    <p:sldId id="256" r:id="rId2"/>
    <p:sldId id="272" r:id="rId3"/>
    <p:sldId id="257" r:id="rId4"/>
    <p:sldId id="258" r:id="rId5"/>
    <p:sldId id="259" r:id="rId6"/>
    <p:sldId id="284" r:id="rId7"/>
    <p:sldId id="261" r:id="rId8"/>
    <p:sldId id="262" r:id="rId9"/>
    <p:sldId id="263" r:id="rId10"/>
    <p:sldId id="264" r:id="rId11"/>
    <p:sldId id="265" r:id="rId12"/>
    <p:sldId id="266" r:id="rId13"/>
    <p:sldId id="267" r:id="rId14"/>
    <p:sldId id="268" r:id="rId15"/>
    <p:sldId id="269" r:id="rId16"/>
    <p:sldId id="270" r:id="rId17"/>
    <p:sldId id="271" r:id="rId18"/>
    <p:sldId id="290" r:id="rId19"/>
    <p:sldId id="291" r:id="rId20"/>
    <p:sldId id="278" r:id="rId21"/>
    <p:sldId id="280" r:id="rId22"/>
    <p:sldId id="281" r:id="rId23"/>
    <p:sldId id="282" r:id="rId24"/>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3656" autoAdjust="0"/>
    <p:restoredTop sz="79659" autoAdjust="0"/>
  </p:normalViewPr>
  <p:slideViewPr>
    <p:cSldViewPr>
      <p:cViewPr varScale="1">
        <p:scale>
          <a:sx n="70" d="100"/>
          <a:sy n="70" d="100"/>
        </p:scale>
        <p:origin x="-166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1450" indent="-171450">
              <a:buFont typeface="Arial" pitchFamily="34" charset="0"/>
              <a:buChar char="•"/>
            </a:pPr>
            <a:r>
              <a:rPr lang="en-US" baseline="0" dirty="0" smtClean="0"/>
              <a:t>Teaching tool T3 from the CanMEDS Teaching and Assessment Tools Guide</a:t>
            </a:r>
          </a:p>
          <a:p>
            <a:pPr marL="171450" indent="-171450">
              <a:buFont typeface="Arial" pitchFamily="34" charset="0"/>
              <a:buChar char="•"/>
            </a:pPr>
            <a:r>
              <a:rPr lang="en-US" baseline="0" dirty="0" smtClean="0"/>
              <a:t>Title:  Guided Reflection and Discussion: Recognizing health advocacy in day-to-day practice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b="0" dirty="0" smtClean="0"/>
              <a:t>Insert the five steps.</a:t>
            </a:r>
          </a:p>
          <a:p>
            <a:r>
              <a:rPr lang="en-US" b="0" dirty="0" smtClean="0"/>
              <a:t>• Explore each of the steps with the whole group.</a:t>
            </a:r>
          </a:p>
          <a:p>
            <a:r>
              <a:rPr lang="en-US" b="0" dirty="0" smtClean="0"/>
              <a:t>• Explore how to prepare for, act on, and evaluate each step in your specialty, based on experience — you can draw on either learners’ or teachers’ experience.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 Consider focusing each session on one or two of the topics.</a:t>
            </a:r>
          </a:p>
          <a:p>
            <a:r>
              <a:rPr lang="en-US" dirty="0" smtClean="0"/>
              <a:t>• Consider focusing each session on one or a small number of patient issues.</a:t>
            </a:r>
          </a:p>
          <a:p>
            <a:r>
              <a:rPr lang="en-US" dirty="0" smtClean="0"/>
              <a:t>• Orient learners to these issues and explore them with the whole group.</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 Teaching Tool </a:t>
            </a:r>
            <a:r>
              <a:rPr lang="en-US" sz="1200" b="0" i="1" u="none" strike="noStrike" kern="1200" baseline="0" dirty="0" smtClean="0">
                <a:solidFill>
                  <a:schemeClr val="tx1"/>
                </a:solidFill>
                <a:latin typeface="Times" charset="0"/>
                <a:ea typeface="Osaka" charset="0"/>
                <a:cs typeface="Osaka" charset="0"/>
              </a:rPr>
              <a:t>T4: Small group learning: Inventorying and evaluating your health advocacy in day-to-day practice</a:t>
            </a:r>
            <a:r>
              <a:rPr lang="en-US" sz="1200" b="0" i="0" u="none" strike="noStrike" kern="1200" baseline="0" dirty="0" smtClean="0">
                <a:solidFill>
                  <a:schemeClr val="tx1"/>
                </a:solidFill>
                <a:latin typeface="Times" charset="0"/>
                <a:ea typeface="Osaka" charset="0"/>
                <a:cs typeface="Osaka" charset="0"/>
              </a:rPr>
              <a:t> from the CanMEDS Teaching and Assessment Tools Guide, Health Advocate chapter.</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 Provide a personal example of when, where, and how to do health advocacy in day-to-day practice</a:t>
            </a:r>
          </a:p>
          <a:p>
            <a:r>
              <a:rPr lang="en-US" sz="1200" b="0" i="0" u="none" strike="noStrike" kern="1200" baseline="0" dirty="0" smtClean="0">
                <a:solidFill>
                  <a:schemeClr val="tx1"/>
                </a:solidFill>
                <a:latin typeface="Times" charset="0"/>
                <a:ea typeface="Osaka" charset="0"/>
                <a:cs typeface="Osaka" charset="0"/>
              </a:rPr>
              <a:t>• Offer hints and tips for success from your personal experience based on situations that went well for you, or offer personal lessons you learned from your missteps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15</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 Teaching</a:t>
            </a:r>
            <a:r>
              <a:rPr lang="en-US" baseline="0" dirty="0" smtClean="0"/>
              <a:t> Tool </a:t>
            </a:r>
            <a:r>
              <a:rPr lang="en-US" i="1" dirty="0" smtClean="0"/>
              <a:t>T5: Guided Reflection and Discussion: Health advocacy resources for use in day-to-day practice </a:t>
            </a:r>
            <a:r>
              <a:rPr lang="en-US" dirty="0" smtClean="0"/>
              <a:t>from the CanMEDS Teaching and Assessment Tools Guide, Health Advocate chapter.</a:t>
            </a:r>
          </a:p>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dirty="0" smtClean="0"/>
              <a:t>• Explore each of the hints with the whole group.</a:t>
            </a:r>
          </a:p>
          <a:p>
            <a:r>
              <a:rPr lang="en-US" dirty="0" smtClean="0"/>
              <a:t>• Explore how to prepare for, act on, and evaluate each hint in your specialty, based on experience.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18</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r>
              <a:rPr lang="en-US" i="0" dirty="0" smtClean="0"/>
              <a:t>• Revisit workshop goals and objectives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19</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endParaRPr lang="en-US" i="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20</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a:p>
            <a:pPr algn="l"/>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Use one slide for each key competency and associated enabling competencies</a:t>
            </a:r>
          </a:p>
          <a:p>
            <a:endParaRPr lang="en-US" sz="1200" b="0" i="0" u="none" strike="noStrike" kern="1200" baseline="0" dirty="0" smtClean="0">
              <a:solidFill>
                <a:schemeClr val="tx1"/>
              </a:solidFill>
              <a:latin typeface="Times" charset="0"/>
            </a:endParaRPr>
          </a:p>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algn="l"/>
            <a:r>
              <a:rPr lang="en-US" dirty="0" smtClean="0"/>
              <a:t>• From the </a:t>
            </a:r>
            <a:r>
              <a:rPr lang="en-US" i="1" dirty="0" smtClean="0"/>
              <a:t>CanMEDS 2015 Physician Competency Framework</a:t>
            </a:r>
          </a:p>
          <a:p>
            <a:pPr algn="l"/>
            <a:r>
              <a:rPr lang="en-US" dirty="0" smtClean="0"/>
              <a:t>• Use one slide for each key competency and associated enabling competencies</a:t>
            </a:r>
          </a:p>
          <a:p>
            <a:pPr algn="l"/>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5363" name="Rectangle 3"/>
          <p:cNvSpPr>
            <a:spLocks noGrp="1" noChangeArrowheads="1"/>
          </p:cNvSpPr>
          <p:nvPr>
            <p:ph type="body" idx="1"/>
          </p:nvPr>
        </p:nvSpPr>
        <p:spPr/>
        <p:txBody>
          <a:bodyPr/>
          <a:lstStyle/>
          <a:p>
            <a:r>
              <a:rPr lang="en-US" i="0" dirty="0" smtClean="0"/>
              <a:t>• Sample goals and objectives of the section — revise as required</a:t>
            </a:r>
          </a:p>
          <a:p>
            <a:r>
              <a:rPr lang="en-US" i="0" dirty="0" smtClean="0"/>
              <a:t>• Consider doing a warm-up activity before or after slide 2</a:t>
            </a:r>
          </a:p>
          <a:p>
            <a:r>
              <a:rPr lang="en-US" i="0" dirty="0" smtClean="0"/>
              <a:t>• Review/revise goals and objectives</a:t>
            </a:r>
          </a:p>
          <a:p>
            <a:r>
              <a:rPr lang="en-US" i="0" dirty="0" smtClean="0"/>
              <a:t>• Insert an</a:t>
            </a:r>
            <a:r>
              <a:rPr lang="en-US" i="0" baseline="0" dirty="0" smtClean="0"/>
              <a:t> </a:t>
            </a:r>
            <a:r>
              <a:rPr lang="en-US" i="0" dirty="0" smtClean="0"/>
              <a:t>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6387" name="Rectangle 3"/>
          <p:cNvSpPr>
            <a:spLocks noGrp="1" noChangeArrowheads="1"/>
          </p:cNvSpPr>
          <p:nvPr>
            <p:ph type="body" idx="1"/>
          </p:nvPr>
        </p:nvSpPr>
        <p:spPr/>
        <p:txBody>
          <a:bodyPr/>
          <a:lstStyle/>
          <a:p>
            <a:r>
              <a:rPr lang="en-US" dirty="0" smtClean="0"/>
              <a:t>Reasons</a:t>
            </a:r>
            <a:r>
              <a:rPr lang="en-US" baseline="0" dirty="0" smtClean="0"/>
              <a:t> why this Role is important.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Definition from the </a:t>
            </a:r>
            <a:r>
              <a:rPr lang="en-US" i="1" dirty="0" smtClean="0"/>
              <a:t>CanMEDS 2015 Physician Competency Framework</a:t>
            </a:r>
          </a:p>
          <a:p>
            <a:r>
              <a:rPr lang="en-US" dirty="0" smtClean="0"/>
              <a:t>• Avoid including competencies for learners</a:t>
            </a:r>
          </a:p>
          <a:p>
            <a:r>
              <a:rPr lang="en-US" dirty="0" smtClean="0"/>
              <a:t>• If you are giving this presentation to teachers or planners, you may want to add the key and enabling competencies slides (provided</a:t>
            </a:r>
            <a:r>
              <a:rPr lang="en-US" baseline="0" dirty="0" smtClean="0"/>
              <a:t> below)</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6</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9459" name="Rectangle 3"/>
          <p:cNvSpPr>
            <a:spLocks noGrp="1" noChangeArrowheads="1"/>
          </p:cNvSpPr>
          <p:nvPr>
            <p:ph type="body" idx="1"/>
          </p:nvPr>
        </p:nvSpPr>
        <p:spPr/>
        <p:txBody>
          <a:bodyPr/>
          <a:lstStyle/>
          <a:p>
            <a:r>
              <a:rPr lang="en-US" dirty="0" smtClean="0"/>
              <a:t>• Insert definitions, descriptions, and URL</a:t>
            </a:r>
          </a:p>
          <a:p>
            <a:r>
              <a:rPr lang="en-US" dirty="0" smtClean="0"/>
              <a:t>• Determinants of health are the conditions in which we live and work that impact the health outcomes of people and populations.</a:t>
            </a:r>
          </a:p>
          <a:p>
            <a:r>
              <a:rPr lang="en-US" dirty="0" smtClean="0"/>
              <a:t>• Provide examples of social and physical determinants of health.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process of health advocacy</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 content of health</a:t>
            </a:r>
            <a:r>
              <a:rPr lang="en-US" baseline="0" dirty="0" smtClean="0"/>
              <a:t> advocacy</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9</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These are the ‘answers’ to the misconceptions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Health Advocate </a:t>
            </a:r>
            <a:r>
              <a:rPr lang="en-US" i="1" dirty="0">
                <a:solidFill>
                  <a:schemeClr val="bg1"/>
                </a:solidFill>
              </a:rPr>
              <a:t>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10</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Guided </a:t>
            </a:r>
            <a:r>
              <a:rPr lang="en-US" dirty="0"/>
              <a:t>reflection and </a:t>
            </a:r>
            <a:r>
              <a:rPr lang="en-US" dirty="0" smtClean="0"/>
              <a:t>discussion</a:t>
            </a:r>
          </a:p>
          <a:p>
            <a:pPr marL="0" indent="0" algn="ctr">
              <a:buNone/>
            </a:pPr>
            <a:r>
              <a:rPr lang="en-US" dirty="0" smtClean="0"/>
              <a:t>Teaching Tool T3</a:t>
            </a:r>
            <a:endParaRPr lang="en-US" dirty="0"/>
          </a:p>
        </p:txBody>
      </p:sp>
    </p:spTree>
    <p:extLst>
      <p:ext uri="{BB962C8B-B14F-4D97-AF65-F5344CB8AC3E}">
        <p14:creationId xmlns:p14="http://schemas.microsoft.com/office/powerpoint/2010/main" val="199861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11</a:t>
            </a:fld>
            <a:endParaRPr lang="en-US" sz="1400">
              <a:latin typeface="Arial" charset="0"/>
            </a:endParaRPr>
          </a:p>
        </p:txBody>
      </p:sp>
      <p:sp>
        <p:nvSpPr>
          <p:cNvPr id="20485" name="Rectangle 5"/>
          <p:cNvSpPr>
            <a:spLocks noGrp="1" noChangeArrowheads="1"/>
          </p:cNvSpPr>
          <p:nvPr>
            <p:ph type="title"/>
          </p:nvPr>
        </p:nvSpPr>
        <p:spPr>
          <a:xfrm>
            <a:off x="3851920" y="188640"/>
            <a:ext cx="5112568" cy="914400"/>
          </a:xfrm>
        </p:spPr>
        <p:txBody>
          <a:bodyPr/>
          <a:lstStyle/>
          <a:p>
            <a:r>
              <a:rPr lang="en-US" dirty="0"/>
              <a:t>Key process steps in health advocacy</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sz="2000" dirty="0" smtClean="0"/>
              <a:t>1. Establish an understanding of the patient’s </a:t>
            </a:r>
            <a:br>
              <a:rPr lang="en-US" sz="2000" dirty="0" smtClean="0"/>
            </a:br>
            <a:r>
              <a:rPr lang="en-US" sz="2000" dirty="0" smtClean="0"/>
              <a:t>    preferences, needs, strengths, and values for health </a:t>
            </a:r>
            <a:br>
              <a:rPr lang="en-US" sz="2000" dirty="0" smtClean="0"/>
            </a:br>
            <a:r>
              <a:rPr lang="en-US" sz="2000" dirty="0" smtClean="0"/>
              <a:t>    care.</a:t>
            </a:r>
          </a:p>
          <a:p>
            <a:pPr marL="0" indent="0">
              <a:buNone/>
            </a:pPr>
            <a:r>
              <a:rPr lang="en-US" sz="2000" dirty="0" smtClean="0"/>
              <a:t>2. Collaborate with the patient, other health care </a:t>
            </a:r>
            <a:br>
              <a:rPr lang="en-US" sz="2000" dirty="0" smtClean="0"/>
            </a:br>
            <a:r>
              <a:rPr lang="en-US" sz="2000" dirty="0" smtClean="0"/>
              <a:t>    professionals, and/or health promotion organizations.</a:t>
            </a:r>
          </a:p>
          <a:p>
            <a:pPr marL="0" indent="0">
              <a:buNone/>
            </a:pPr>
            <a:r>
              <a:rPr lang="en-US" sz="2000" dirty="0" smtClean="0"/>
              <a:t>3. Develop the action plan with the patient, other health </a:t>
            </a:r>
            <a:br>
              <a:rPr lang="en-US" sz="2000" dirty="0" smtClean="0"/>
            </a:br>
            <a:r>
              <a:rPr lang="en-US" sz="2000" dirty="0" smtClean="0"/>
              <a:t>    are professionals, and/or health promotion </a:t>
            </a:r>
            <a:br>
              <a:rPr lang="en-US" sz="2000" dirty="0" smtClean="0"/>
            </a:br>
            <a:r>
              <a:rPr lang="en-US" sz="2000" dirty="0" smtClean="0"/>
              <a:t>    organizations to help the patient achieve their self-</a:t>
            </a:r>
            <a:br>
              <a:rPr lang="en-US" sz="2000" dirty="0" smtClean="0"/>
            </a:br>
            <a:r>
              <a:rPr lang="en-US" sz="2000" dirty="0" smtClean="0"/>
              <a:t>    identified goals.</a:t>
            </a:r>
          </a:p>
          <a:p>
            <a:pPr marL="0" indent="0">
              <a:buNone/>
            </a:pPr>
            <a:r>
              <a:rPr lang="en-US" sz="2000" dirty="0" smtClean="0"/>
              <a:t>4. Implement the agreed-to plan (i.e. by supporting, </a:t>
            </a:r>
            <a:br>
              <a:rPr lang="en-US" sz="2000" dirty="0" smtClean="0"/>
            </a:br>
            <a:r>
              <a:rPr lang="en-US" sz="2000" dirty="0" smtClean="0"/>
              <a:t>    following, or on occasion leading, as appropriate).</a:t>
            </a:r>
          </a:p>
          <a:p>
            <a:pPr marL="0" indent="0">
              <a:buNone/>
            </a:pPr>
            <a:r>
              <a:rPr lang="en-US" sz="2000" dirty="0" smtClean="0"/>
              <a:t>5. Maintain open communication with the patient, other </a:t>
            </a:r>
            <a:br>
              <a:rPr lang="en-US" sz="2000" dirty="0" smtClean="0"/>
            </a:br>
            <a:r>
              <a:rPr lang="en-US" sz="2000" dirty="0" smtClean="0"/>
              <a:t>    health care professionals, and/or health promotion </a:t>
            </a:r>
            <a:br>
              <a:rPr lang="en-US" sz="2000" dirty="0" smtClean="0"/>
            </a:br>
            <a:r>
              <a:rPr lang="en-US" sz="2000" dirty="0" smtClean="0"/>
              <a:t>    organizations.</a:t>
            </a:r>
            <a:endParaRPr lang="en-US" sz="2000" dirty="0"/>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Putting health advocacy into action</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 </a:t>
            </a:r>
          </a:p>
          <a:p>
            <a:pPr>
              <a:buFont typeface="Verdana" pitchFamily="34" charset="0"/>
              <a:buChar char="•"/>
            </a:pPr>
            <a:endParaRPr lang="en-US" dirty="0"/>
          </a:p>
          <a:p>
            <a:pPr marL="0" indent="0">
              <a:buNone/>
            </a:pPr>
            <a:r>
              <a:rPr lang="en-US" dirty="0"/>
              <a:t>1. Advocacy for services or resources.</a:t>
            </a:r>
          </a:p>
          <a:p>
            <a:pPr marL="0" indent="0">
              <a:buNone/>
            </a:pPr>
            <a:r>
              <a:rPr lang="en-US" dirty="0"/>
              <a:t>2. Advocacy for healthy </a:t>
            </a:r>
            <a:r>
              <a:rPr lang="en-US" dirty="0" err="1"/>
              <a:t>behaviours</a:t>
            </a:r>
            <a:r>
              <a:rPr lang="en-US" dirty="0"/>
              <a:t>.</a:t>
            </a:r>
          </a:p>
          <a:p>
            <a:pPr marL="0" indent="0">
              <a:buNone/>
            </a:pPr>
            <a:r>
              <a:rPr lang="en-US" dirty="0"/>
              <a:t>3. Advocacy for prevention, promotion, </a:t>
            </a:r>
            <a:r>
              <a:rPr lang="en-US" dirty="0" smtClean="0"/>
              <a:t/>
            </a:r>
            <a:br>
              <a:rPr lang="en-US" dirty="0" smtClean="0"/>
            </a:br>
            <a:r>
              <a:rPr lang="en-US" dirty="0" smtClean="0"/>
              <a:t>    surveillance</a:t>
            </a:r>
            <a:r>
              <a:rPr lang="en-US" dirty="0"/>
              <a:t>.</a:t>
            </a:r>
          </a:p>
        </p:txBody>
      </p:sp>
    </p:spTree>
    <p:extLst>
      <p:ext uri="{BB962C8B-B14F-4D97-AF65-F5344CB8AC3E}">
        <p14:creationId xmlns:p14="http://schemas.microsoft.com/office/powerpoint/2010/main" val="2775828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Small Group Activity</a:t>
            </a:r>
            <a:endParaRPr lang="en-US" i="1" dirty="0" smtClean="0">
              <a:solidFill>
                <a:srgbClr val="557FA6"/>
              </a:solidFill>
              <a:latin typeface="Frutiger LT Std 45 Light"/>
              <a:ea typeface="MS Mincho"/>
              <a:cs typeface="Times New Roman"/>
            </a:endParaRPr>
          </a:p>
        </p:txBody>
      </p:sp>
    </p:spTree>
    <p:extLst>
      <p:ext uri="{BB962C8B-B14F-4D97-AF65-F5344CB8AC3E}">
        <p14:creationId xmlns:p14="http://schemas.microsoft.com/office/powerpoint/2010/main" val="2130623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14</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ea typeface="MS Mincho"/>
              <a:cs typeface="Times New Roman"/>
            </a:endParaRPr>
          </a:p>
          <a:p>
            <a:pPr marL="0" indent="0" algn="ctr">
              <a:buNone/>
            </a:pPr>
            <a:endParaRPr lang="en-US" dirty="0">
              <a:ea typeface="MS Mincho"/>
              <a:cs typeface="Times New Roman"/>
            </a:endParaRPr>
          </a:p>
          <a:p>
            <a:pPr marL="0" indent="0" algn="ctr">
              <a:buNone/>
            </a:pPr>
            <a:endParaRPr lang="en-US" dirty="0" smtClean="0">
              <a:ea typeface="MS Mincho"/>
              <a:cs typeface="Times New Roman"/>
            </a:endParaRPr>
          </a:p>
          <a:p>
            <a:pPr marL="0" indent="0" algn="ctr">
              <a:buNone/>
            </a:pPr>
            <a:r>
              <a:rPr lang="en-US" dirty="0" smtClean="0">
                <a:ea typeface="MS Mincho"/>
                <a:cs typeface="Times New Roman"/>
              </a:rPr>
              <a:t>Health </a:t>
            </a:r>
            <a:r>
              <a:rPr lang="en-US" dirty="0">
                <a:ea typeface="MS Mincho"/>
                <a:cs typeface="Times New Roman"/>
              </a:rPr>
              <a:t>advocacy in day-to-day practice</a:t>
            </a:r>
          </a:p>
        </p:txBody>
      </p:sp>
    </p:spTree>
    <p:extLst>
      <p:ext uri="{BB962C8B-B14F-4D97-AF65-F5344CB8AC3E}">
        <p14:creationId xmlns:p14="http://schemas.microsoft.com/office/powerpoint/2010/main" val="1589816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15</a:t>
            </a:fld>
            <a:endParaRPr lang="en-US" sz="1400">
              <a:latin typeface="Arial" charset="0"/>
            </a:endParaRPr>
          </a:p>
        </p:txBody>
      </p:sp>
      <p:sp>
        <p:nvSpPr>
          <p:cNvPr id="20485" name="Rectangle 5"/>
          <p:cNvSpPr>
            <a:spLocks noGrp="1" noChangeArrowheads="1"/>
          </p:cNvSpPr>
          <p:nvPr>
            <p:ph type="title"/>
          </p:nvPr>
        </p:nvSpPr>
        <p:spPr/>
        <p:txBody>
          <a:bodyPr/>
          <a:lstStyle/>
          <a:p>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lgn="ctr">
              <a:buNone/>
            </a:pPr>
            <a:endParaRPr lang="en-US" dirty="0" smtClean="0">
              <a:ea typeface="MS Mincho"/>
              <a:cs typeface="Times New Roman"/>
            </a:endParaRPr>
          </a:p>
          <a:p>
            <a:pPr marL="0" indent="0" algn="ctr">
              <a:buNone/>
            </a:pPr>
            <a:endParaRPr lang="en-US" dirty="0">
              <a:ea typeface="MS Mincho"/>
              <a:cs typeface="Times New Roman"/>
            </a:endParaRPr>
          </a:p>
          <a:p>
            <a:pPr marL="0" indent="0" algn="ctr">
              <a:buNone/>
            </a:pPr>
            <a:endParaRPr lang="en-US" dirty="0" smtClean="0">
              <a:ea typeface="MS Mincho"/>
              <a:cs typeface="Times New Roman"/>
            </a:endParaRPr>
          </a:p>
          <a:p>
            <a:pPr marL="0" indent="0" algn="ctr">
              <a:buNone/>
            </a:pPr>
            <a:r>
              <a:rPr lang="en-US" dirty="0" smtClean="0">
                <a:ea typeface="MS Mincho"/>
                <a:cs typeface="Times New Roman"/>
              </a:rPr>
              <a:t>Guided </a:t>
            </a:r>
            <a:r>
              <a:rPr lang="en-US" dirty="0">
                <a:ea typeface="MS Mincho"/>
                <a:cs typeface="Times New Roman"/>
              </a:rPr>
              <a:t>reflection and discussion</a:t>
            </a:r>
          </a:p>
        </p:txBody>
      </p:sp>
    </p:spTree>
    <p:extLst>
      <p:ext uri="{BB962C8B-B14F-4D97-AF65-F5344CB8AC3E}">
        <p14:creationId xmlns:p14="http://schemas.microsoft.com/office/powerpoint/2010/main" val="3877501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Tips for teaching health advocacy</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1</a:t>
            </a:r>
            <a:r>
              <a:rPr lang="en-US" dirty="0"/>
              <a:t>. Provide resources about health advocacy </a:t>
            </a:r>
            <a:r>
              <a:rPr lang="en-US" dirty="0" smtClean="0"/>
              <a:t/>
            </a:r>
            <a:br>
              <a:rPr lang="en-US" dirty="0" smtClean="0"/>
            </a:br>
            <a:r>
              <a:rPr lang="en-US" dirty="0" smtClean="0"/>
              <a:t>    needs </a:t>
            </a:r>
            <a:r>
              <a:rPr lang="en-US" dirty="0"/>
              <a:t>of </a:t>
            </a:r>
            <a:r>
              <a:rPr lang="en-US" dirty="0" smtClean="0"/>
              <a:t>the communities </a:t>
            </a:r>
            <a:r>
              <a:rPr lang="en-US" dirty="0"/>
              <a:t>and populations </a:t>
            </a:r>
            <a:r>
              <a:rPr lang="en-US" dirty="0" smtClean="0"/>
              <a:t/>
            </a:r>
            <a:br>
              <a:rPr lang="en-US" dirty="0" smtClean="0"/>
            </a:br>
            <a:r>
              <a:rPr lang="en-US" dirty="0" smtClean="0"/>
              <a:t>    you </a:t>
            </a:r>
            <a:r>
              <a:rPr lang="en-US" dirty="0"/>
              <a:t>serve.</a:t>
            </a:r>
          </a:p>
          <a:p>
            <a:pPr marL="0" indent="0">
              <a:buNone/>
            </a:pPr>
            <a:r>
              <a:rPr lang="en-US" dirty="0"/>
              <a:t>2. Start a conversation about health advocacy.</a:t>
            </a:r>
          </a:p>
          <a:p>
            <a:pPr marL="0" indent="0">
              <a:buNone/>
            </a:pPr>
            <a:r>
              <a:rPr lang="en-US" dirty="0"/>
              <a:t>3. Model health advocacy.</a:t>
            </a:r>
          </a:p>
          <a:p>
            <a:pPr marL="0" indent="0">
              <a:buNone/>
            </a:pPr>
            <a:r>
              <a:rPr lang="en-US" dirty="0"/>
              <a:t>4. Signpost when you start to act as an </a:t>
            </a:r>
            <a:r>
              <a:rPr lang="en-US" dirty="0" smtClean="0"/>
              <a:t/>
            </a:r>
            <a:br>
              <a:rPr lang="en-US" dirty="0" smtClean="0"/>
            </a:br>
            <a:r>
              <a:rPr lang="en-US" dirty="0" smtClean="0"/>
              <a:t>    advocate</a:t>
            </a:r>
            <a:r>
              <a:rPr lang="en-US" dirty="0"/>
              <a:t>.</a:t>
            </a:r>
          </a:p>
          <a:p>
            <a:pPr marL="0" indent="0">
              <a:buNone/>
            </a:pPr>
            <a:r>
              <a:rPr lang="en-US" dirty="0"/>
              <a:t>5. Help learners recognize advocacy needs</a:t>
            </a:r>
          </a:p>
          <a:p>
            <a:pPr marL="0" indent="0">
              <a:buNone/>
            </a:pPr>
            <a:r>
              <a:rPr lang="en-US" dirty="0"/>
              <a:t>6. Create opportunities for learners to act as </a:t>
            </a:r>
            <a:r>
              <a:rPr lang="en-US" dirty="0" smtClean="0"/>
              <a:t/>
            </a:r>
            <a:br>
              <a:rPr lang="en-US" dirty="0" smtClean="0"/>
            </a:br>
            <a:r>
              <a:rPr lang="en-US" dirty="0" smtClean="0"/>
              <a:t>    advocates</a:t>
            </a:r>
            <a:r>
              <a:rPr lang="en-US" dirty="0"/>
              <a:t>.</a:t>
            </a:r>
            <a:endParaRPr lang="en-US" dirty="0" smtClean="0">
              <a:ea typeface="MS Mincho"/>
              <a:cs typeface="Times New Roman"/>
            </a:endParaRPr>
          </a:p>
        </p:txBody>
      </p:sp>
    </p:spTree>
    <p:extLst>
      <p:ext uri="{BB962C8B-B14F-4D97-AF65-F5344CB8AC3E}">
        <p14:creationId xmlns:p14="http://schemas.microsoft.com/office/powerpoint/2010/main" val="23586660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Tips for assessing health advocacy</a:t>
            </a:r>
          </a:p>
        </p:txBody>
      </p:sp>
      <p:sp>
        <p:nvSpPr>
          <p:cNvPr id="20486" name="Rectangle 6"/>
          <p:cNvSpPr>
            <a:spLocks noGrp="1" noChangeArrowheads="1"/>
          </p:cNvSpPr>
          <p:nvPr>
            <p:ph type="body" idx="1"/>
          </p:nvPr>
        </p:nvSpPr>
        <p:spPr>
          <a:xfrm>
            <a:off x="683568" y="1556792"/>
            <a:ext cx="7776864" cy="4890864"/>
          </a:xfrm>
        </p:spPr>
        <p:txBody>
          <a:bodyPr/>
          <a:lstStyle/>
          <a:p>
            <a:pPr marL="0" indent="0">
              <a:buNone/>
            </a:pPr>
            <a:endParaRPr lang="en-US" dirty="0" smtClean="0">
              <a:ea typeface="MS Mincho"/>
              <a:cs typeface="Times New Roman"/>
            </a:endParaRPr>
          </a:p>
          <a:p>
            <a:pPr marL="0" indent="0">
              <a:buNone/>
            </a:pPr>
            <a:r>
              <a:rPr lang="en-US" dirty="0" smtClean="0">
                <a:ea typeface="MS Mincho"/>
                <a:cs typeface="Times New Roman"/>
              </a:rPr>
              <a:t>1</a:t>
            </a:r>
            <a:r>
              <a:rPr lang="en-US" dirty="0">
                <a:ea typeface="MS Mincho"/>
                <a:cs typeface="Times New Roman"/>
              </a:rPr>
              <a:t>. Assess in a clinical setting with the help of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other health professionals</a:t>
            </a:r>
            <a:r>
              <a:rPr lang="en-US" dirty="0">
                <a:ea typeface="MS Mincho"/>
                <a:cs typeface="Times New Roman"/>
              </a:rPr>
              <a:t>.</a:t>
            </a:r>
          </a:p>
          <a:p>
            <a:pPr marL="0" indent="0">
              <a:buNone/>
            </a:pPr>
            <a:r>
              <a:rPr lang="en-US" dirty="0">
                <a:ea typeface="MS Mincho"/>
                <a:cs typeface="Times New Roman"/>
              </a:rPr>
              <a:t>2. Include health advocacy in case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presentations</a:t>
            </a:r>
            <a:r>
              <a:rPr lang="en-US" dirty="0">
                <a:ea typeface="MS Mincho"/>
                <a:cs typeface="Times New Roman"/>
              </a:rPr>
              <a:t>, case reports </a:t>
            </a:r>
            <a:r>
              <a:rPr lang="en-US" dirty="0" smtClean="0">
                <a:ea typeface="MS Mincho"/>
                <a:cs typeface="Times New Roman"/>
              </a:rPr>
              <a:t>and rounds</a:t>
            </a:r>
            <a:r>
              <a:rPr lang="en-US" dirty="0">
                <a:ea typeface="MS Mincho"/>
                <a:cs typeface="Times New Roman"/>
              </a:rPr>
              <a:t>.</a:t>
            </a:r>
          </a:p>
          <a:p>
            <a:pPr marL="0" indent="0">
              <a:buNone/>
            </a:pPr>
            <a:r>
              <a:rPr lang="en-US" dirty="0">
                <a:ea typeface="MS Mincho"/>
                <a:cs typeface="Times New Roman"/>
              </a:rPr>
              <a:t>3. Assess how your learners are balancing the </a:t>
            </a:r>
            <a:r>
              <a:rPr lang="en-US" dirty="0" smtClean="0">
                <a:ea typeface="MS Mincho"/>
                <a:cs typeface="Times New Roman"/>
              </a:rPr>
              <a:t/>
            </a:r>
            <a:br>
              <a:rPr lang="en-US" dirty="0" smtClean="0">
                <a:ea typeface="MS Mincho"/>
                <a:cs typeface="Times New Roman"/>
              </a:rPr>
            </a:br>
            <a:r>
              <a:rPr lang="en-US" dirty="0" smtClean="0">
                <a:ea typeface="MS Mincho"/>
                <a:cs typeface="Times New Roman"/>
              </a:rPr>
              <a:t>    needs </a:t>
            </a:r>
            <a:r>
              <a:rPr lang="en-US" dirty="0">
                <a:ea typeface="MS Mincho"/>
                <a:cs typeface="Times New Roman"/>
              </a:rPr>
              <a:t>for </a:t>
            </a:r>
            <a:r>
              <a:rPr lang="en-US" dirty="0" smtClean="0">
                <a:ea typeface="MS Mincho"/>
                <a:cs typeface="Times New Roman"/>
              </a:rPr>
              <a:t>health advocacy</a:t>
            </a:r>
          </a:p>
        </p:txBody>
      </p:sp>
    </p:spTree>
    <p:extLst>
      <p:ext uri="{BB962C8B-B14F-4D97-AF65-F5344CB8AC3E}">
        <p14:creationId xmlns:p14="http://schemas.microsoft.com/office/powerpoint/2010/main" val="18926066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18</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 </a:t>
            </a:r>
            <a:r>
              <a:rPr lang="en-US" dirty="0"/>
              <a:t>Recognize common words related to the </a:t>
            </a:r>
            <a:r>
              <a:rPr lang="en-US" dirty="0" smtClean="0"/>
              <a:t/>
            </a:r>
            <a:br>
              <a:rPr lang="en-US" dirty="0" smtClean="0"/>
            </a:br>
            <a:r>
              <a:rPr lang="en-US" dirty="0" smtClean="0"/>
              <a:t>    process </a:t>
            </a:r>
            <a:r>
              <a:rPr lang="en-US" dirty="0"/>
              <a:t>and content </a:t>
            </a:r>
            <a:r>
              <a:rPr lang="en-US" dirty="0" smtClean="0"/>
              <a:t>of health </a:t>
            </a:r>
            <a:r>
              <a:rPr lang="en-US" dirty="0"/>
              <a:t>advocacy.</a:t>
            </a:r>
          </a:p>
          <a:p>
            <a:pPr marL="0" indent="0">
              <a:buNone/>
            </a:pPr>
            <a:r>
              <a:rPr lang="en-US" dirty="0"/>
              <a:t>2. Apply key health advocacy steps to </a:t>
            </a:r>
            <a:r>
              <a:rPr lang="en-US" dirty="0" smtClean="0"/>
              <a:t/>
            </a:r>
            <a:br>
              <a:rPr lang="en-US" dirty="0" smtClean="0"/>
            </a:br>
            <a:r>
              <a:rPr lang="en-US" dirty="0" smtClean="0"/>
              <a:t>    examples </a:t>
            </a:r>
            <a:r>
              <a:rPr lang="en-US" dirty="0"/>
              <a:t>from </a:t>
            </a:r>
            <a:r>
              <a:rPr lang="en-US" dirty="0" smtClean="0"/>
              <a:t>day-to-day practice</a:t>
            </a:r>
            <a:r>
              <a:rPr lang="en-US" dirty="0"/>
              <a:t>.</a:t>
            </a:r>
          </a:p>
          <a:p>
            <a:pPr marL="0" indent="0">
              <a:buNone/>
            </a:pPr>
            <a:r>
              <a:rPr lang="en-US" dirty="0"/>
              <a:t>3. Develop a personal health advocacy </a:t>
            </a:r>
            <a:r>
              <a:rPr lang="en-US" dirty="0" smtClean="0"/>
              <a:t/>
            </a:r>
            <a:br>
              <a:rPr lang="en-US" dirty="0" smtClean="0"/>
            </a:br>
            <a:r>
              <a:rPr lang="en-US" dirty="0" smtClean="0"/>
              <a:t>    resource </a:t>
            </a:r>
            <a:r>
              <a:rPr lang="en-US" dirty="0"/>
              <a:t>for </a:t>
            </a:r>
            <a:r>
              <a:rPr lang="en-US" dirty="0" smtClean="0"/>
              <a:t>common patient </a:t>
            </a:r>
            <a:r>
              <a:rPr lang="en-US" dirty="0"/>
              <a:t>needs.</a:t>
            </a:r>
          </a:p>
        </p:txBody>
      </p:sp>
    </p:spTree>
    <p:extLst>
      <p:ext uri="{BB962C8B-B14F-4D97-AF65-F5344CB8AC3E}">
        <p14:creationId xmlns:p14="http://schemas.microsoft.com/office/powerpoint/2010/main" val="2582082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19</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smtClean="0"/>
              <a:t>References</a:t>
            </a:r>
            <a:endParaRPr lang="en-US" dirty="0"/>
          </a:p>
        </p:txBody>
      </p:sp>
      <p:sp>
        <p:nvSpPr>
          <p:cNvPr id="7209" name="Rectangle 41"/>
          <p:cNvSpPr>
            <a:spLocks noGrp="1" noChangeArrowheads="1"/>
          </p:cNvSpPr>
          <p:nvPr>
            <p:ph type="body" idx="1"/>
          </p:nvPr>
        </p:nvSpPr>
        <p:spPr/>
        <p:txBody>
          <a:bodyPr/>
          <a:lstStyle/>
          <a:p>
            <a:pPr marL="0" indent="0">
              <a:buNone/>
            </a:pPr>
            <a:endParaRPr lang="en-US" dirty="0" smtClean="0"/>
          </a:p>
          <a:p>
            <a:r>
              <a:rPr lang="en-US" dirty="0" err="1"/>
              <a:t>Sherbino</a:t>
            </a:r>
            <a:r>
              <a:rPr lang="en-US" dirty="0"/>
              <a:t> J, </a:t>
            </a:r>
            <a:r>
              <a:rPr lang="en-US" dirty="0" err="1"/>
              <a:t>Bonnycastle</a:t>
            </a:r>
            <a:r>
              <a:rPr lang="en-US" dirty="0"/>
              <a:t> D, Côté B, Flynn L, Hunter A, </a:t>
            </a:r>
            <a:r>
              <a:rPr lang="en-US" dirty="0" err="1"/>
              <a:t>Ince</a:t>
            </a:r>
            <a:r>
              <a:rPr lang="en-US" dirty="0"/>
              <a:t>-Cushman D, </a:t>
            </a:r>
            <a:r>
              <a:rPr lang="en-US" dirty="0" err="1"/>
              <a:t>Konkin</a:t>
            </a:r>
            <a:r>
              <a:rPr lang="en-US" dirty="0"/>
              <a:t> J, Oandasan I, </a:t>
            </a:r>
            <a:r>
              <a:rPr lang="en-US" dirty="0" err="1"/>
              <a:t>Regehr</a:t>
            </a:r>
            <a:r>
              <a:rPr lang="en-US" dirty="0"/>
              <a:t> G, Richardson D, </a:t>
            </a:r>
            <a:r>
              <a:rPr lang="en-US" dirty="0" err="1"/>
              <a:t>Zigby</a:t>
            </a:r>
            <a:r>
              <a:rPr lang="en-US" dirty="0"/>
              <a:t> J. Health Advocate. In: Frank JR</a:t>
            </a:r>
            <a:r>
              <a:rPr lang="en-US" dirty="0" smtClean="0"/>
              <a:t>, Snell </a:t>
            </a:r>
            <a:r>
              <a:rPr lang="en-US" dirty="0"/>
              <a:t>L, </a:t>
            </a:r>
            <a:r>
              <a:rPr lang="en-US" dirty="0" err="1"/>
              <a:t>Sherbino</a:t>
            </a:r>
            <a:r>
              <a:rPr lang="en-US" dirty="0"/>
              <a:t> J, editors. CanMEDS 2015 Physician Competency Framework. Ottawa: Royal College of Physicians and Surgeons of Canada; 2015</a:t>
            </a:r>
            <a:r>
              <a:rPr lang="en-US" dirty="0" smtClean="0"/>
              <a:t>.</a:t>
            </a:r>
            <a:endParaRPr lang="en-US" dirty="0"/>
          </a:p>
        </p:txBody>
      </p:sp>
    </p:spTree>
    <p:extLst>
      <p:ext uri="{BB962C8B-B14F-4D97-AF65-F5344CB8AC3E}">
        <p14:creationId xmlns:p14="http://schemas.microsoft.com/office/powerpoint/2010/main" val="2067446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a:t>
            </a:r>
            <a:r>
              <a:rPr lang="en-CA" sz="2000" smtClean="0"/>
              <a:t>Glover </a:t>
            </a:r>
            <a:r>
              <a:rPr lang="en-CA" sz="2000" smtClean="0"/>
              <a:t>Takahashi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20</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Health Advocate </a:t>
            </a:r>
            <a:r>
              <a:rPr lang="en-US" dirty="0"/>
              <a:t>Key 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r>
              <a:rPr lang="en-US" dirty="0" smtClean="0"/>
              <a:t>Physicians </a:t>
            </a:r>
            <a:r>
              <a:rPr lang="en-US" dirty="0"/>
              <a:t>are able to:</a:t>
            </a:r>
          </a:p>
          <a:p>
            <a:pPr marL="0" indent="0">
              <a:buNone/>
            </a:pPr>
            <a:r>
              <a:rPr lang="en-US" dirty="0"/>
              <a:t>1. Respond to an individual patient’s health </a:t>
            </a:r>
            <a:r>
              <a:rPr lang="en-US" dirty="0" smtClean="0"/>
              <a:t/>
            </a:r>
            <a:br>
              <a:rPr lang="en-US" dirty="0" smtClean="0"/>
            </a:br>
            <a:r>
              <a:rPr lang="en-US" dirty="0" smtClean="0"/>
              <a:t>    needs </a:t>
            </a:r>
            <a:r>
              <a:rPr lang="en-US" dirty="0"/>
              <a:t>by </a:t>
            </a:r>
            <a:r>
              <a:rPr lang="en-US" dirty="0" smtClean="0"/>
              <a:t>advocating with </a:t>
            </a:r>
            <a:r>
              <a:rPr lang="en-US" dirty="0"/>
              <a:t>the patient within </a:t>
            </a:r>
            <a:r>
              <a:rPr lang="en-US" dirty="0" smtClean="0"/>
              <a:t/>
            </a:r>
            <a:br>
              <a:rPr lang="en-US" dirty="0" smtClean="0"/>
            </a:br>
            <a:r>
              <a:rPr lang="en-US" dirty="0" smtClean="0"/>
              <a:t>    and </a:t>
            </a:r>
            <a:r>
              <a:rPr lang="en-US" dirty="0"/>
              <a:t>beyond the clinical environment.</a:t>
            </a:r>
          </a:p>
          <a:p>
            <a:pPr marL="0" indent="0">
              <a:buNone/>
            </a:pPr>
            <a:r>
              <a:rPr lang="en-US" dirty="0"/>
              <a:t>2. Respond to the needs of the communities or </a:t>
            </a:r>
            <a:r>
              <a:rPr lang="en-US" dirty="0" smtClean="0"/>
              <a:t/>
            </a:r>
            <a:br>
              <a:rPr lang="en-US" dirty="0" smtClean="0"/>
            </a:br>
            <a:r>
              <a:rPr lang="en-US" dirty="0" smtClean="0"/>
              <a:t>    populations they serve </a:t>
            </a:r>
            <a:r>
              <a:rPr lang="en-US" dirty="0"/>
              <a:t>by advocating with </a:t>
            </a:r>
            <a:r>
              <a:rPr lang="en-US" dirty="0" smtClean="0"/>
              <a:t/>
            </a:r>
            <a:br>
              <a:rPr lang="en-US" dirty="0" smtClean="0"/>
            </a:br>
            <a:r>
              <a:rPr lang="en-US" dirty="0" smtClean="0"/>
              <a:t>    them </a:t>
            </a:r>
            <a:r>
              <a:rPr lang="en-US" dirty="0"/>
              <a:t>for system-level change in </a:t>
            </a:r>
            <a:r>
              <a:rPr lang="en-US" dirty="0" smtClean="0"/>
              <a:t>a socially </a:t>
            </a:r>
            <a:br>
              <a:rPr lang="en-US" dirty="0" smtClean="0"/>
            </a:br>
            <a:r>
              <a:rPr lang="en-US" dirty="0" smtClean="0"/>
              <a:t>    accountable </a:t>
            </a:r>
            <a:r>
              <a:rPr lang="en-US" dirty="0"/>
              <a:t>manner.</a:t>
            </a:r>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Health Advocate </a:t>
            </a:r>
            <a:r>
              <a:rPr lang="en-US" dirty="0"/>
              <a:t>Key Competency 1</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2000" dirty="0" smtClean="0"/>
              <a:t>Physicians </a:t>
            </a:r>
            <a:r>
              <a:rPr lang="en-US" sz="2000" dirty="0"/>
              <a:t>are able to:</a:t>
            </a:r>
          </a:p>
          <a:p>
            <a:pPr marL="0" indent="0">
              <a:buNone/>
            </a:pPr>
            <a:r>
              <a:rPr lang="en-US" sz="2000" dirty="0" smtClean="0"/>
              <a:t>1</a:t>
            </a:r>
            <a:r>
              <a:rPr lang="en-US" sz="2000" dirty="0"/>
              <a:t>. Respond to an individual patient’s health needs by </a:t>
            </a:r>
            <a:r>
              <a:rPr lang="en-US" sz="2000" dirty="0" smtClean="0"/>
              <a:t/>
            </a:r>
            <a:br>
              <a:rPr lang="en-US" sz="2000" dirty="0" smtClean="0"/>
            </a:br>
            <a:r>
              <a:rPr lang="en-US" sz="2000" dirty="0" smtClean="0"/>
              <a:t>    advocating with </a:t>
            </a:r>
            <a:r>
              <a:rPr lang="en-US" sz="2000" dirty="0"/>
              <a:t>the patient within and beyond the </a:t>
            </a:r>
            <a:r>
              <a:rPr lang="en-US" sz="2000" dirty="0" smtClean="0"/>
              <a:t>  </a:t>
            </a:r>
            <a:br>
              <a:rPr lang="en-US" sz="2000" dirty="0" smtClean="0"/>
            </a:br>
            <a:r>
              <a:rPr lang="en-US" sz="2000" dirty="0" smtClean="0"/>
              <a:t>    clinical </a:t>
            </a:r>
            <a:r>
              <a:rPr lang="en-US" sz="2000" dirty="0"/>
              <a:t>environment.</a:t>
            </a:r>
          </a:p>
          <a:p>
            <a:pPr marL="0" indent="0">
              <a:buNone/>
            </a:pPr>
            <a:r>
              <a:rPr lang="en-US" sz="2000" dirty="0" smtClean="0"/>
              <a:t>	1.1 </a:t>
            </a:r>
            <a:r>
              <a:rPr lang="en-US" sz="2000" dirty="0"/>
              <a:t>Work with patients to address determinants of </a:t>
            </a:r>
            <a:r>
              <a:rPr lang="en-US" sz="2000" dirty="0" smtClean="0"/>
              <a:t/>
            </a:r>
            <a:br>
              <a:rPr lang="en-US" sz="2000" dirty="0" smtClean="0"/>
            </a:br>
            <a:r>
              <a:rPr lang="en-US" sz="2000" dirty="0" smtClean="0"/>
              <a:t>	      health that affect </a:t>
            </a:r>
            <a:r>
              <a:rPr lang="en-US" sz="2000" dirty="0"/>
              <a:t>them and their access to </a:t>
            </a:r>
            <a:r>
              <a:rPr lang="en-US" sz="2000" dirty="0" smtClean="0"/>
              <a:t>	  </a:t>
            </a:r>
            <a:br>
              <a:rPr lang="en-US" sz="2000" dirty="0" smtClean="0"/>
            </a:br>
            <a:r>
              <a:rPr lang="en-US" sz="2000" dirty="0" smtClean="0"/>
              <a:t>	      needed </a:t>
            </a:r>
            <a:r>
              <a:rPr lang="en-US" sz="2000" dirty="0"/>
              <a:t>health services </a:t>
            </a:r>
            <a:r>
              <a:rPr lang="en-US" sz="2000" dirty="0" smtClean="0"/>
              <a:t>or resources</a:t>
            </a:r>
            <a:r>
              <a:rPr lang="en-US" sz="2000" dirty="0"/>
              <a:t>.</a:t>
            </a:r>
          </a:p>
          <a:p>
            <a:pPr marL="0" indent="0">
              <a:buNone/>
            </a:pPr>
            <a:r>
              <a:rPr lang="en-US" sz="2000" dirty="0" smtClean="0"/>
              <a:t>	1.2 </a:t>
            </a:r>
            <a:r>
              <a:rPr lang="en-US" sz="2000" dirty="0"/>
              <a:t>Work with patients and their families to </a:t>
            </a:r>
            <a:r>
              <a:rPr lang="en-US" sz="2000" dirty="0" smtClean="0"/>
              <a:t>increase </a:t>
            </a:r>
            <a:br>
              <a:rPr lang="en-US" sz="2000" dirty="0" smtClean="0"/>
            </a:br>
            <a:r>
              <a:rPr lang="en-US" sz="2000" dirty="0" smtClean="0"/>
              <a:t>	      opportunities </a:t>
            </a:r>
            <a:r>
              <a:rPr lang="en-US" sz="2000" dirty="0"/>
              <a:t>to adopt healthy </a:t>
            </a:r>
            <a:r>
              <a:rPr lang="en-US" sz="2000" dirty="0" err="1"/>
              <a:t>behaviours</a:t>
            </a:r>
            <a:r>
              <a:rPr lang="en-US" sz="2000" dirty="0"/>
              <a:t>.</a:t>
            </a:r>
          </a:p>
          <a:p>
            <a:pPr marL="0" indent="0">
              <a:buNone/>
            </a:pPr>
            <a:r>
              <a:rPr lang="en-US" sz="2000" dirty="0" smtClean="0"/>
              <a:t>	1.3 </a:t>
            </a:r>
            <a:r>
              <a:rPr lang="en-US" sz="2000" dirty="0"/>
              <a:t>Incorporate disease prevention, health </a:t>
            </a:r>
            <a:r>
              <a:rPr lang="en-US" sz="2000" dirty="0" smtClean="0"/>
              <a:t/>
            </a:r>
            <a:br>
              <a:rPr lang="en-US" sz="2000" dirty="0" smtClean="0"/>
            </a:br>
            <a:r>
              <a:rPr lang="en-US" sz="2000" dirty="0" smtClean="0"/>
              <a:t>	      promotion</a:t>
            </a:r>
            <a:r>
              <a:rPr lang="en-US" sz="2000" dirty="0"/>
              <a:t>, </a:t>
            </a:r>
            <a:r>
              <a:rPr lang="en-US" sz="2000" dirty="0" smtClean="0"/>
              <a:t>and health </a:t>
            </a:r>
            <a:r>
              <a:rPr lang="en-US" sz="2000" dirty="0"/>
              <a:t>surveillance into </a:t>
            </a:r>
            <a:r>
              <a:rPr lang="en-US" sz="2000" dirty="0" smtClean="0"/>
              <a:t/>
            </a:r>
            <a:br>
              <a:rPr lang="en-US" sz="2000" dirty="0" smtClean="0"/>
            </a:br>
            <a:r>
              <a:rPr lang="en-US" sz="2000" dirty="0" smtClean="0"/>
              <a:t>	      interactions </a:t>
            </a:r>
            <a:r>
              <a:rPr lang="en-US" sz="2000" dirty="0"/>
              <a:t>with individual patients.</a:t>
            </a:r>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Health Advocate 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539186" cy="4530824"/>
          </a:xfrm>
        </p:spPr>
        <p:txBody>
          <a:bodyPr/>
          <a:lstStyle/>
          <a:p>
            <a:pPr marL="0" indent="0">
              <a:buNone/>
            </a:pPr>
            <a:r>
              <a:rPr lang="en-US" sz="2000" dirty="0" smtClean="0"/>
              <a:t>Physicians </a:t>
            </a:r>
            <a:r>
              <a:rPr lang="en-US" sz="2000" dirty="0"/>
              <a:t>are able to:</a:t>
            </a:r>
          </a:p>
          <a:p>
            <a:pPr marL="0" indent="0">
              <a:buNone/>
            </a:pPr>
            <a:r>
              <a:rPr lang="en-US" sz="2000" dirty="0" smtClean="0"/>
              <a:t>2. </a:t>
            </a:r>
            <a:r>
              <a:rPr lang="en-US" sz="2000" dirty="0"/>
              <a:t>Respond to the needs of the communities or </a:t>
            </a:r>
            <a:r>
              <a:rPr lang="en-US" sz="2000" dirty="0" smtClean="0"/>
              <a:t/>
            </a:r>
            <a:br>
              <a:rPr lang="en-US" sz="2000" dirty="0" smtClean="0"/>
            </a:br>
            <a:r>
              <a:rPr lang="en-US" sz="2000" dirty="0" smtClean="0"/>
              <a:t>    populations they serve </a:t>
            </a:r>
            <a:r>
              <a:rPr lang="en-US" sz="2000" dirty="0"/>
              <a:t>by advocating with them for </a:t>
            </a:r>
            <a:r>
              <a:rPr lang="en-US" sz="2000" dirty="0" smtClean="0"/>
              <a:t/>
            </a:r>
            <a:br>
              <a:rPr lang="en-US" sz="2000" dirty="0" smtClean="0"/>
            </a:br>
            <a:r>
              <a:rPr lang="en-US" sz="2000" dirty="0" smtClean="0"/>
              <a:t>    system-level </a:t>
            </a:r>
            <a:r>
              <a:rPr lang="en-US" sz="2000" dirty="0"/>
              <a:t>change in </a:t>
            </a:r>
            <a:r>
              <a:rPr lang="en-US" sz="2000" dirty="0" smtClean="0"/>
              <a:t>a socially </a:t>
            </a:r>
            <a:r>
              <a:rPr lang="en-US" sz="2000" dirty="0"/>
              <a:t>accountable manner.</a:t>
            </a:r>
          </a:p>
          <a:p>
            <a:pPr marL="0" indent="0">
              <a:buNone/>
            </a:pPr>
            <a:r>
              <a:rPr lang="en-US" sz="2000" dirty="0" smtClean="0"/>
              <a:t>	2.1 </a:t>
            </a:r>
            <a:r>
              <a:rPr lang="en-US" sz="2000" dirty="0"/>
              <a:t>Work with a community or population to </a:t>
            </a:r>
            <a:r>
              <a:rPr lang="en-US" sz="2000" dirty="0" smtClean="0"/>
              <a:t/>
            </a:r>
            <a:br>
              <a:rPr lang="en-US" sz="2000" dirty="0" smtClean="0"/>
            </a:br>
            <a:r>
              <a:rPr lang="en-US" sz="2000" dirty="0" smtClean="0"/>
              <a:t>	      identify the determinants </a:t>
            </a:r>
            <a:r>
              <a:rPr lang="en-US" sz="2000" dirty="0"/>
              <a:t>of health that affect </a:t>
            </a:r>
            <a:r>
              <a:rPr lang="en-US" sz="2000" dirty="0" smtClean="0"/>
              <a:t/>
            </a:r>
            <a:br>
              <a:rPr lang="en-US" sz="2000" dirty="0" smtClean="0"/>
            </a:br>
            <a:r>
              <a:rPr lang="en-US" sz="2000" dirty="0" smtClean="0"/>
              <a:t>	      them</a:t>
            </a:r>
            <a:r>
              <a:rPr lang="en-US" sz="2000" dirty="0"/>
              <a:t>.</a:t>
            </a:r>
          </a:p>
          <a:p>
            <a:pPr marL="0" indent="0">
              <a:buNone/>
            </a:pPr>
            <a:r>
              <a:rPr lang="en-US" sz="2000" dirty="0" smtClean="0"/>
              <a:t>	2.2 </a:t>
            </a:r>
            <a:r>
              <a:rPr lang="en-US" sz="2000" dirty="0"/>
              <a:t>Improve clinical practice by applying a </a:t>
            </a:r>
            <a:r>
              <a:rPr lang="en-US" sz="2000" dirty="0" smtClean="0"/>
              <a:t/>
            </a:r>
            <a:br>
              <a:rPr lang="en-US" sz="2000" dirty="0" smtClean="0"/>
            </a:br>
            <a:r>
              <a:rPr lang="en-US" sz="2000" dirty="0" smtClean="0"/>
              <a:t>	      process of continuous </a:t>
            </a:r>
            <a:r>
              <a:rPr lang="en-US" sz="2000" dirty="0"/>
              <a:t>quality improvement to </a:t>
            </a:r>
            <a:r>
              <a:rPr lang="en-US" sz="2000" dirty="0" smtClean="0"/>
              <a:t/>
            </a:r>
            <a:br>
              <a:rPr lang="en-US" sz="2000" dirty="0" smtClean="0"/>
            </a:br>
            <a:r>
              <a:rPr lang="en-US" sz="2000" dirty="0" smtClean="0"/>
              <a:t>	      disease </a:t>
            </a:r>
            <a:r>
              <a:rPr lang="en-US" sz="2000" dirty="0"/>
              <a:t>prevention</a:t>
            </a:r>
            <a:r>
              <a:rPr lang="en-US" sz="2000" dirty="0" smtClean="0"/>
              <a:t>, health </a:t>
            </a:r>
            <a:r>
              <a:rPr lang="en-US" sz="2000" dirty="0"/>
              <a:t>promotion, and </a:t>
            </a:r>
            <a:r>
              <a:rPr lang="en-US" sz="2000" dirty="0" smtClean="0"/>
              <a:t/>
            </a:r>
            <a:br>
              <a:rPr lang="en-US" sz="2000" dirty="0" smtClean="0"/>
            </a:br>
            <a:r>
              <a:rPr lang="en-US" sz="2000" dirty="0" smtClean="0"/>
              <a:t>	      health </a:t>
            </a:r>
            <a:r>
              <a:rPr lang="en-US" sz="2000" dirty="0"/>
              <a:t>surveillance activities.</a:t>
            </a:r>
          </a:p>
          <a:p>
            <a:pPr marL="0" indent="0">
              <a:buNone/>
            </a:pPr>
            <a:r>
              <a:rPr lang="en-US" sz="2000" dirty="0" smtClean="0"/>
              <a:t>	2.3 </a:t>
            </a:r>
            <a:r>
              <a:rPr lang="en-US" sz="2000" dirty="0"/>
              <a:t>Contribute to a process to improve health in </a:t>
            </a:r>
            <a:r>
              <a:rPr lang="en-US" sz="2000" dirty="0" smtClean="0"/>
              <a:t/>
            </a:r>
            <a:br>
              <a:rPr lang="en-US" sz="2000" dirty="0" smtClean="0"/>
            </a:br>
            <a:r>
              <a:rPr lang="en-US" sz="2000" dirty="0" smtClean="0"/>
              <a:t>	      the community or </a:t>
            </a:r>
            <a:r>
              <a:rPr lang="en-US" sz="2000" dirty="0"/>
              <a:t>population they serve.</a:t>
            </a:r>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smtClean="0"/>
              <a:t>1. </a:t>
            </a:r>
            <a:r>
              <a:rPr lang="en-US" dirty="0"/>
              <a:t>Recognize common words related to the </a:t>
            </a:r>
            <a:r>
              <a:rPr lang="en-US" dirty="0" smtClean="0"/>
              <a:t/>
            </a:r>
            <a:br>
              <a:rPr lang="en-US" dirty="0" smtClean="0"/>
            </a:br>
            <a:r>
              <a:rPr lang="en-US" dirty="0" smtClean="0"/>
              <a:t>    process </a:t>
            </a:r>
            <a:r>
              <a:rPr lang="en-US" dirty="0"/>
              <a:t>and content </a:t>
            </a:r>
            <a:r>
              <a:rPr lang="en-US" dirty="0" smtClean="0"/>
              <a:t>of health </a:t>
            </a:r>
            <a:r>
              <a:rPr lang="en-US" dirty="0"/>
              <a:t>advocacy.</a:t>
            </a:r>
          </a:p>
          <a:p>
            <a:pPr marL="0" indent="0">
              <a:buNone/>
            </a:pPr>
            <a:r>
              <a:rPr lang="en-US" dirty="0"/>
              <a:t>2. Apply key health advocacy steps to </a:t>
            </a:r>
            <a:r>
              <a:rPr lang="en-US" dirty="0" smtClean="0"/>
              <a:t/>
            </a:r>
            <a:br>
              <a:rPr lang="en-US" dirty="0" smtClean="0"/>
            </a:br>
            <a:r>
              <a:rPr lang="en-US" dirty="0" smtClean="0"/>
              <a:t>    examples </a:t>
            </a:r>
            <a:r>
              <a:rPr lang="en-US" dirty="0"/>
              <a:t>from </a:t>
            </a:r>
            <a:r>
              <a:rPr lang="en-US" dirty="0" smtClean="0"/>
              <a:t>day-to-day practice</a:t>
            </a:r>
            <a:r>
              <a:rPr lang="en-US" dirty="0"/>
              <a:t>.</a:t>
            </a:r>
          </a:p>
          <a:p>
            <a:pPr marL="0" indent="0">
              <a:buNone/>
            </a:pPr>
            <a:r>
              <a:rPr lang="en-US" dirty="0"/>
              <a:t>3. Develop a personal health advocacy </a:t>
            </a:r>
            <a:r>
              <a:rPr lang="en-US" dirty="0" smtClean="0"/>
              <a:t/>
            </a:r>
            <a:br>
              <a:rPr lang="en-US" dirty="0" smtClean="0"/>
            </a:br>
            <a:r>
              <a:rPr lang="en-US" dirty="0" smtClean="0"/>
              <a:t>    resource </a:t>
            </a:r>
            <a:r>
              <a:rPr lang="en-US" dirty="0"/>
              <a:t>for </a:t>
            </a:r>
            <a:r>
              <a:rPr lang="en-US" dirty="0" smtClean="0"/>
              <a:t>common patient </a:t>
            </a:r>
            <a:r>
              <a:rPr lang="en-US" dirty="0"/>
              <a:t>needs.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the </a:t>
            </a:r>
            <a:r>
              <a:rPr lang="en-US" dirty="0" smtClean="0"/>
              <a:t>Health Advocate </a:t>
            </a:r>
            <a:r>
              <a:rPr lang="en-US" dirty="0"/>
              <a:t>Role matters</a:t>
            </a:r>
          </a:p>
        </p:txBody>
      </p:sp>
      <p:sp>
        <p:nvSpPr>
          <p:cNvPr id="14355" name="Rectangle 19"/>
          <p:cNvSpPr>
            <a:spLocks noGrp="1" noChangeArrowheads="1"/>
          </p:cNvSpPr>
          <p:nvPr>
            <p:ph type="body" idx="1"/>
          </p:nvPr>
        </p:nvSpPr>
        <p:spPr>
          <a:xfrm>
            <a:off x="827584" y="1484784"/>
            <a:ext cx="7992888" cy="4419600"/>
          </a:xfrm>
        </p:spPr>
        <p:txBody>
          <a:bodyPr/>
          <a:lstStyle/>
          <a:p>
            <a:pPr marL="0" indent="0">
              <a:buNone/>
            </a:pPr>
            <a:endParaRPr lang="en-US" dirty="0" smtClean="0"/>
          </a:p>
          <a:p>
            <a:pPr marL="0" indent="0">
              <a:buNone/>
            </a:pPr>
            <a:r>
              <a:rPr lang="en-US" dirty="0" smtClean="0"/>
              <a:t>1</a:t>
            </a:r>
            <a:r>
              <a:rPr lang="en-US" dirty="0"/>
              <a:t>. Advocacy happens all the time.</a:t>
            </a:r>
          </a:p>
          <a:p>
            <a:pPr marL="0" indent="0">
              <a:buNone/>
            </a:pPr>
            <a:r>
              <a:rPr lang="en-US" dirty="0"/>
              <a:t>2. Health advocacy is a team sport</a:t>
            </a:r>
          </a:p>
          <a:p>
            <a:pPr marL="0" indent="0">
              <a:buNone/>
            </a:pPr>
            <a:r>
              <a:rPr lang="en-US" dirty="0"/>
              <a:t>3. Effective medical care requires disease </a:t>
            </a:r>
            <a:r>
              <a:rPr lang="en-US" dirty="0" smtClean="0"/>
              <a:t/>
            </a:r>
            <a:br>
              <a:rPr lang="en-US" dirty="0" smtClean="0"/>
            </a:br>
            <a:r>
              <a:rPr lang="en-US" dirty="0" smtClean="0"/>
              <a:t>    prevention</a:t>
            </a:r>
            <a:r>
              <a:rPr lang="en-US" dirty="0"/>
              <a:t>, </a:t>
            </a:r>
            <a:r>
              <a:rPr lang="en-US" dirty="0" smtClean="0"/>
              <a:t>health promotion</a:t>
            </a:r>
            <a:r>
              <a:rPr lang="en-US" dirty="0"/>
              <a:t>, health </a:t>
            </a:r>
            <a:r>
              <a:rPr lang="en-US" dirty="0" smtClean="0"/>
              <a:t/>
            </a:r>
            <a:br>
              <a:rPr lang="en-US" dirty="0" smtClean="0"/>
            </a:br>
            <a:r>
              <a:rPr lang="en-US" dirty="0" smtClean="0"/>
              <a:t>    protections </a:t>
            </a:r>
            <a:r>
              <a:rPr lang="en-US" dirty="0"/>
              <a:t>and promotion of health equity.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a:xfrm>
            <a:off x="3563888" y="160338"/>
            <a:ext cx="5400600" cy="914400"/>
          </a:xfrm>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Health Advocate </a:t>
            </a:r>
            <a:r>
              <a:rPr lang="en-US" dirty="0"/>
              <a:t>Role</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As Health Advocates, physicians contribute their expertise </a:t>
            </a:r>
            <a:r>
              <a:rPr lang="en-US" dirty="0" smtClean="0"/>
              <a:t>and influence </a:t>
            </a:r>
            <a:r>
              <a:rPr lang="en-US" dirty="0"/>
              <a:t>as they work with communities or patient populations </a:t>
            </a:r>
            <a:r>
              <a:rPr lang="en-US" dirty="0" smtClean="0"/>
              <a:t>to improve </a:t>
            </a:r>
            <a:r>
              <a:rPr lang="en-US" dirty="0"/>
              <a:t>health. They work with those they serve to determine </a:t>
            </a:r>
            <a:r>
              <a:rPr lang="en-US" dirty="0" smtClean="0"/>
              <a:t>and understand </a:t>
            </a:r>
            <a:r>
              <a:rPr lang="en-US" dirty="0"/>
              <a:t>needs, speak on behalf of others when required, </a:t>
            </a:r>
            <a:r>
              <a:rPr lang="en-US" dirty="0" smtClean="0"/>
              <a:t>and support </a:t>
            </a:r>
            <a:r>
              <a:rPr lang="en-US" dirty="0"/>
              <a:t>the mobilization of resources to effect change.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6</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Determinants of health</a:t>
            </a:r>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 Determinants of health are the social and </a:t>
            </a:r>
            <a:r>
              <a:rPr lang="en-US" dirty="0" smtClean="0"/>
              <a:t/>
            </a:r>
            <a:br>
              <a:rPr lang="en-US" dirty="0" smtClean="0"/>
            </a:br>
            <a:r>
              <a:rPr lang="en-US" dirty="0" smtClean="0"/>
              <a:t>   physical </a:t>
            </a:r>
            <a:r>
              <a:rPr lang="en-US" dirty="0"/>
              <a:t>factors </a:t>
            </a:r>
            <a:r>
              <a:rPr lang="en-US" dirty="0" smtClean="0"/>
              <a:t>that impact </a:t>
            </a:r>
            <a:r>
              <a:rPr lang="en-US" dirty="0"/>
              <a:t>the health </a:t>
            </a:r>
            <a:r>
              <a:rPr lang="en-US" dirty="0" smtClean="0"/>
              <a:t/>
            </a:r>
            <a:br>
              <a:rPr lang="en-US" dirty="0" smtClean="0"/>
            </a:br>
            <a:r>
              <a:rPr lang="en-US" dirty="0" smtClean="0"/>
              <a:t>   outcomes </a:t>
            </a:r>
            <a:r>
              <a:rPr lang="en-US" dirty="0"/>
              <a:t>of people and populations.</a:t>
            </a:r>
          </a:p>
          <a:p>
            <a:pPr marL="0" indent="0">
              <a:buNone/>
            </a:pPr>
            <a:r>
              <a:rPr lang="en-US" dirty="0"/>
              <a:t>• </a:t>
            </a:r>
            <a:r>
              <a:rPr lang="en-US" dirty="0" smtClean="0"/>
              <a:t>Learners </a:t>
            </a:r>
            <a:r>
              <a:rPr lang="en-US" dirty="0"/>
              <a:t>who understand the determinants </a:t>
            </a:r>
            <a:r>
              <a:rPr lang="en-US" dirty="0" smtClean="0"/>
              <a:t/>
            </a:r>
            <a:br>
              <a:rPr lang="en-US" dirty="0" smtClean="0"/>
            </a:br>
            <a:r>
              <a:rPr lang="en-US" dirty="0" smtClean="0"/>
              <a:t>   of health understand </a:t>
            </a:r>
            <a:r>
              <a:rPr lang="en-US" dirty="0"/>
              <a:t>that the health of </a:t>
            </a:r>
            <a:r>
              <a:rPr lang="en-US" dirty="0" smtClean="0"/>
              <a:t/>
            </a:r>
            <a:br>
              <a:rPr lang="en-US" dirty="0" smtClean="0"/>
            </a:br>
            <a:r>
              <a:rPr lang="en-US" dirty="0" smtClean="0"/>
              <a:t>   individuals </a:t>
            </a:r>
            <a:r>
              <a:rPr lang="en-US" dirty="0"/>
              <a:t>is closely related to </a:t>
            </a:r>
            <a:r>
              <a:rPr lang="en-US" dirty="0" smtClean="0"/>
              <a:t>the broader </a:t>
            </a:r>
            <a:br>
              <a:rPr lang="en-US" dirty="0" smtClean="0"/>
            </a:br>
            <a:r>
              <a:rPr lang="en-US" dirty="0" smtClean="0"/>
              <a:t>   community </a:t>
            </a:r>
            <a:r>
              <a:rPr lang="en-US" dirty="0"/>
              <a:t>and environmental context in </a:t>
            </a:r>
            <a:r>
              <a:rPr lang="en-US" dirty="0" smtClean="0"/>
              <a:t/>
            </a:r>
            <a:br>
              <a:rPr lang="en-US" dirty="0" smtClean="0"/>
            </a:br>
            <a:r>
              <a:rPr lang="en-US" dirty="0" smtClean="0"/>
              <a:t>   which they live</a:t>
            </a:r>
            <a:r>
              <a:rPr lang="en-US" dirty="0"/>
              <a:t>.</a:t>
            </a:r>
          </a:p>
        </p:txBody>
      </p:sp>
    </p:spTree>
    <p:extLst>
      <p:ext uri="{BB962C8B-B14F-4D97-AF65-F5344CB8AC3E}">
        <p14:creationId xmlns:p14="http://schemas.microsoft.com/office/powerpoint/2010/main" val="2290945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a:t>
            </a:r>
            <a:r>
              <a:rPr lang="en-US" dirty="0" smtClean="0"/>
              <a:t>Health Advocate process</a:t>
            </a:r>
            <a:endParaRPr lang="en-US" dirty="0"/>
          </a:p>
        </p:txBody>
      </p:sp>
      <p:sp>
        <p:nvSpPr>
          <p:cNvPr id="20486" name="Rectangle 6"/>
          <p:cNvSpPr>
            <a:spLocks noGrp="1" noChangeArrowheads="1"/>
          </p:cNvSpPr>
          <p:nvPr>
            <p:ph type="body" idx="1"/>
          </p:nvPr>
        </p:nvSpPr>
        <p:spPr>
          <a:xfrm>
            <a:off x="395536" y="1556792"/>
            <a:ext cx="4176464" cy="4419600"/>
          </a:xfrm>
        </p:spPr>
        <p:txBody>
          <a:bodyPr/>
          <a:lstStyle/>
          <a:p>
            <a:pPr marL="0" indent="0">
              <a:buNone/>
            </a:pPr>
            <a:endParaRPr lang="en-US" dirty="0" smtClean="0"/>
          </a:p>
          <a:p>
            <a:pPr marL="0" indent="0">
              <a:buNone/>
            </a:pPr>
            <a:r>
              <a:rPr lang="en-US" dirty="0" smtClean="0"/>
              <a:t>• Advise</a:t>
            </a:r>
            <a:endParaRPr lang="en-US" dirty="0"/>
          </a:p>
          <a:p>
            <a:pPr marL="0" indent="0">
              <a:buNone/>
            </a:pPr>
            <a:r>
              <a:rPr lang="en-US" dirty="0"/>
              <a:t>• Assist</a:t>
            </a:r>
          </a:p>
          <a:p>
            <a:pPr marL="0" indent="0">
              <a:buNone/>
            </a:pPr>
            <a:r>
              <a:rPr lang="en-US" dirty="0"/>
              <a:t>• Empower</a:t>
            </a:r>
          </a:p>
          <a:p>
            <a:pPr marL="0" indent="0">
              <a:buNone/>
            </a:pPr>
            <a:r>
              <a:rPr lang="en-US" dirty="0"/>
              <a:t>• Encourage</a:t>
            </a:r>
          </a:p>
          <a:p>
            <a:pPr marL="0" indent="0">
              <a:buNone/>
            </a:pPr>
            <a:r>
              <a:rPr lang="en-US" dirty="0"/>
              <a:t>• Facilitate</a:t>
            </a:r>
          </a:p>
          <a:p>
            <a:pPr marL="0" indent="0">
              <a:buNone/>
            </a:pPr>
            <a:r>
              <a:rPr lang="en-US" dirty="0"/>
              <a:t>• Influence</a:t>
            </a:r>
          </a:p>
        </p:txBody>
      </p:sp>
      <p:sp>
        <p:nvSpPr>
          <p:cNvPr id="2" name="TextBox 1"/>
          <p:cNvSpPr txBox="1"/>
          <p:nvPr/>
        </p:nvSpPr>
        <p:spPr>
          <a:xfrm>
            <a:off x="4572000" y="1484784"/>
            <a:ext cx="4464496" cy="3785652"/>
          </a:xfrm>
          <a:prstGeom prst="rect">
            <a:avLst/>
          </a:prstGeom>
          <a:noFill/>
        </p:spPr>
        <p:txBody>
          <a:bodyPr wrap="square" rtlCol="0">
            <a:spAutoFit/>
          </a:bodyPr>
          <a:lstStyle/>
          <a:p>
            <a:pPr lvl="0" eaLnBrk="1" hangingPunct="1">
              <a:spcBef>
                <a:spcPct val="20000"/>
              </a:spcBef>
              <a:spcAft>
                <a:spcPct val="30000"/>
              </a:spcAft>
            </a:pPr>
            <a:endParaRPr lang="en-US" kern="0" dirty="0" smtClean="0">
              <a:solidFill>
                <a:srgbClr val="003152"/>
              </a:solidFill>
              <a:latin typeface="Verdana"/>
            </a:endParaRPr>
          </a:p>
          <a:p>
            <a:pPr lvl="0" eaLnBrk="1" hangingPunct="1">
              <a:spcBef>
                <a:spcPct val="20000"/>
              </a:spcBef>
              <a:spcAft>
                <a:spcPct val="30000"/>
              </a:spcAft>
            </a:pPr>
            <a:r>
              <a:rPr lang="en-US" kern="0" dirty="0" smtClean="0">
                <a:solidFill>
                  <a:srgbClr val="003152"/>
                </a:solidFill>
                <a:latin typeface="Verdana"/>
              </a:rPr>
              <a:t>• </a:t>
            </a:r>
            <a:r>
              <a:rPr lang="en-US" kern="0" dirty="0">
                <a:solidFill>
                  <a:srgbClr val="003152"/>
                </a:solidFill>
                <a:latin typeface="Verdana"/>
              </a:rPr>
              <a:t>Justify</a:t>
            </a:r>
          </a:p>
          <a:p>
            <a:pPr lvl="0" eaLnBrk="1" hangingPunct="1">
              <a:spcBef>
                <a:spcPct val="20000"/>
              </a:spcBef>
              <a:spcAft>
                <a:spcPct val="30000"/>
              </a:spcAft>
            </a:pPr>
            <a:r>
              <a:rPr lang="en-US" kern="0" dirty="0">
                <a:solidFill>
                  <a:srgbClr val="003152"/>
                </a:solidFill>
                <a:latin typeface="Verdana"/>
              </a:rPr>
              <a:t>• Liaise</a:t>
            </a:r>
          </a:p>
          <a:p>
            <a:pPr lvl="0" eaLnBrk="1" hangingPunct="1">
              <a:spcBef>
                <a:spcPct val="20000"/>
              </a:spcBef>
              <a:spcAft>
                <a:spcPct val="30000"/>
              </a:spcAft>
            </a:pPr>
            <a:r>
              <a:rPr lang="en-US" kern="0" dirty="0">
                <a:solidFill>
                  <a:srgbClr val="003152"/>
                </a:solidFill>
                <a:latin typeface="Verdana"/>
              </a:rPr>
              <a:t>• Navigate</a:t>
            </a:r>
          </a:p>
          <a:p>
            <a:pPr lvl="0" eaLnBrk="1" hangingPunct="1">
              <a:spcBef>
                <a:spcPct val="20000"/>
              </a:spcBef>
              <a:spcAft>
                <a:spcPct val="30000"/>
              </a:spcAft>
            </a:pPr>
            <a:r>
              <a:rPr lang="en-US" kern="0" dirty="0">
                <a:solidFill>
                  <a:srgbClr val="003152"/>
                </a:solidFill>
                <a:latin typeface="Verdana"/>
              </a:rPr>
              <a:t>• Negotiate</a:t>
            </a:r>
          </a:p>
          <a:p>
            <a:pPr lvl="0" eaLnBrk="1" hangingPunct="1">
              <a:spcBef>
                <a:spcPct val="20000"/>
              </a:spcBef>
              <a:spcAft>
                <a:spcPct val="30000"/>
              </a:spcAft>
            </a:pPr>
            <a:r>
              <a:rPr lang="en-US" kern="0" dirty="0">
                <a:solidFill>
                  <a:srgbClr val="003152"/>
                </a:solidFill>
                <a:latin typeface="Verdana"/>
              </a:rPr>
              <a:t>• Recommend</a:t>
            </a:r>
          </a:p>
          <a:p>
            <a:pPr lvl="0" eaLnBrk="1" hangingPunct="1">
              <a:spcBef>
                <a:spcPct val="20000"/>
              </a:spcBef>
              <a:spcAft>
                <a:spcPct val="30000"/>
              </a:spcAft>
            </a:pPr>
            <a:r>
              <a:rPr lang="en-US" kern="0" dirty="0">
                <a:solidFill>
                  <a:srgbClr val="003152"/>
                </a:solidFill>
                <a:latin typeface="Verdana"/>
              </a:rPr>
              <a:t>• Support</a:t>
            </a:r>
          </a:p>
        </p:txBody>
      </p:sp>
    </p:spTree>
    <p:extLst>
      <p:ext uri="{BB962C8B-B14F-4D97-AF65-F5344CB8AC3E}">
        <p14:creationId xmlns:p14="http://schemas.microsoft.com/office/powerpoint/2010/main" val="3435669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Recognizing Health Advocate content</a:t>
            </a:r>
            <a:endParaRPr lang="en-US" dirty="0"/>
          </a:p>
        </p:txBody>
      </p:sp>
      <p:sp>
        <p:nvSpPr>
          <p:cNvPr id="20486" name="Rectangle 6"/>
          <p:cNvSpPr>
            <a:spLocks noGrp="1" noChangeArrowheads="1"/>
          </p:cNvSpPr>
          <p:nvPr>
            <p:ph type="body" idx="1"/>
          </p:nvPr>
        </p:nvSpPr>
        <p:spPr>
          <a:xfrm>
            <a:off x="467544" y="1700808"/>
            <a:ext cx="4043486" cy="4890864"/>
          </a:xfrm>
        </p:spPr>
        <p:txBody>
          <a:bodyPr/>
          <a:lstStyle/>
          <a:p>
            <a:pPr marL="0" indent="0">
              <a:buNone/>
            </a:pPr>
            <a:r>
              <a:rPr lang="en-US" dirty="0"/>
              <a:t>• </a:t>
            </a:r>
            <a:r>
              <a:rPr lang="en-US" dirty="0" smtClean="0"/>
              <a:t>Access</a:t>
            </a:r>
            <a:endParaRPr lang="en-US" dirty="0"/>
          </a:p>
          <a:p>
            <a:pPr marL="0" indent="0">
              <a:buNone/>
            </a:pPr>
            <a:r>
              <a:rPr lang="en-US" dirty="0"/>
              <a:t>• Barriers</a:t>
            </a:r>
          </a:p>
          <a:p>
            <a:pPr marL="0" indent="0">
              <a:buNone/>
            </a:pPr>
            <a:r>
              <a:rPr lang="en-US" dirty="0"/>
              <a:t>• Competing needs</a:t>
            </a:r>
          </a:p>
          <a:p>
            <a:pPr marL="0" indent="0">
              <a:buNone/>
            </a:pPr>
            <a:r>
              <a:rPr lang="en-US" dirty="0"/>
              <a:t>• Health </a:t>
            </a:r>
            <a:r>
              <a:rPr lang="en-US" dirty="0" err="1"/>
              <a:t>behaviours</a:t>
            </a:r>
            <a:endParaRPr lang="en-US" dirty="0"/>
          </a:p>
          <a:p>
            <a:pPr marL="0" indent="0">
              <a:buNone/>
            </a:pPr>
            <a:r>
              <a:rPr lang="en-US" dirty="0"/>
              <a:t>• Health promotion</a:t>
            </a:r>
          </a:p>
          <a:p>
            <a:pPr marL="0" indent="0">
              <a:buNone/>
            </a:pPr>
            <a:r>
              <a:rPr lang="en-US" dirty="0"/>
              <a:t>• Health literacy</a:t>
            </a:r>
          </a:p>
          <a:p>
            <a:pPr marL="0" indent="0">
              <a:buNone/>
            </a:pPr>
            <a:r>
              <a:rPr lang="en-US" dirty="0"/>
              <a:t>• Literacy</a:t>
            </a:r>
          </a:p>
        </p:txBody>
      </p:sp>
      <p:sp>
        <p:nvSpPr>
          <p:cNvPr id="2" name="TextBox 1"/>
          <p:cNvSpPr txBox="1"/>
          <p:nvPr/>
        </p:nvSpPr>
        <p:spPr>
          <a:xfrm>
            <a:off x="4581500" y="1628800"/>
            <a:ext cx="4320480" cy="3785652"/>
          </a:xfrm>
          <a:prstGeom prst="rect">
            <a:avLst/>
          </a:prstGeom>
          <a:noFill/>
        </p:spPr>
        <p:txBody>
          <a:bodyPr wrap="square" rtlCol="0">
            <a:spAutoFit/>
          </a:bodyPr>
          <a:lstStyle/>
          <a:p>
            <a:pPr lvl="0" eaLnBrk="1" hangingPunct="1">
              <a:spcBef>
                <a:spcPct val="20000"/>
              </a:spcBef>
              <a:spcAft>
                <a:spcPct val="30000"/>
              </a:spcAft>
            </a:pPr>
            <a:r>
              <a:rPr lang="en-US" kern="0" dirty="0">
                <a:solidFill>
                  <a:srgbClr val="003152"/>
                </a:solidFill>
                <a:latin typeface="Verdana"/>
              </a:rPr>
              <a:t>• Policy</a:t>
            </a:r>
          </a:p>
          <a:p>
            <a:pPr lvl="0" eaLnBrk="1" hangingPunct="1">
              <a:spcBef>
                <a:spcPct val="20000"/>
              </a:spcBef>
              <a:spcAft>
                <a:spcPct val="30000"/>
              </a:spcAft>
            </a:pPr>
            <a:r>
              <a:rPr lang="en-US" kern="0" dirty="0">
                <a:solidFill>
                  <a:srgbClr val="003152"/>
                </a:solidFill>
                <a:latin typeface="Verdana"/>
              </a:rPr>
              <a:t>• Poverty</a:t>
            </a:r>
          </a:p>
          <a:p>
            <a:pPr lvl="0" eaLnBrk="1" hangingPunct="1">
              <a:spcBef>
                <a:spcPct val="20000"/>
              </a:spcBef>
              <a:spcAft>
                <a:spcPct val="30000"/>
              </a:spcAft>
            </a:pPr>
            <a:r>
              <a:rPr lang="en-US" kern="0" dirty="0">
                <a:solidFill>
                  <a:srgbClr val="003152"/>
                </a:solidFill>
                <a:latin typeface="Verdana"/>
              </a:rPr>
              <a:t>• Prevention</a:t>
            </a:r>
          </a:p>
          <a:p>
            <a:pPr lvl="0" eaLnBrk="1" hangingPunct="1">
              <a:spcBef>
                <a:spcPct val="20000"/>
              </a:spcBef>
              <a:spcAft>
                <a:spcPct val="30000"/>
              </a:spcAft>
            </a:pPr>
            <a:r>
              <a:rPr lang="en-US" kern="0" dirty="0">
                <a:solidFill>
                  <a:srgbClr val="003152"/>
                </a:solidFill>
                <a:latin typeface="Verdana"/>
              </a:rPr>
              <a:t>• Risk factor modification</a:t>
            </a:r>
          </a:p>
          <a:p>
            <a:pPr lvl="0" eaLnBrk="1" hangingPunct="1">
              <a:spcBef>
                <a:spcPct val="20000"/>
              </a:spcBef>
              <a:spcAft>
                <a:spcPct val="30000"/>
              </a:spcAft>
            </a:pPr>
            <a:r>
              <a:rPr lang="en-US" kern="0" dirty="0">
                <a:solidFill>
                  <a:srgbClr val="003152"/>
                </a:solidFill>
                <a:latin typeface="Verdana"/>
              </a:rPr>
              <a:t>• Safety</a:t>
            </a:r>
          </a:p>
          <a:p>
            <a:pPr lvl="0" eaLnBrk="1" hangingPunct="1">
              <a:spcBef>
                <a:spcPct val="20000"/>
              </a:spcBef>
              <a:spcAft>
                <a:spcPct val="30000"/>
              </a:spcAft>
            </a:pPr>
            <a:r>
              <a:rPr lang="en-US" kern="0" dirty="0">
                <a:solidFill>
                  <a:srgbClr val="003152"/>
                </a:solidFill>
                <a:latin typeface="Verdana"/>
              </a:rPr>
              <a:t>• Social environment</a:t>
            </a:r>
          </a:p>
          <a:p>
            <a:pPr lvl="0" eaLnBrk="1" hangingPunct="1">
              <a:spcBef>
                <a:spcPct val="20000"/>
              </a:spcBef>
              <a:spcAft>
                <a:spcPct val="30000"/>
              </a:spcAft>
            </a:pPr>
            <a:r>
              <a:rPr lang="en-US" kern="0" dirty="0">
                <a:solidFill>
                  <a:srgbClr val="003152"/>
                </a:solidFill>
                <a:latin typeface="Verdana"/>
              </a:rPr>
              <a:t>• Surveillance</a:t>
            </a: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9</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What is Health Advocacy</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r>
              <a:rPr lang="en-US" sz="2000" dirty="0"/>
              <a:t>• Advocacy is not an action of an individual physician; </a:t>
            </a:r>
            <a:r>
              <a:rPr lang="en-US" sz="2000" dirty="0" smtClean="0"/>
              <a:t/>
            </a:r>
            <a:br>
              <a:rPr lang="en-US" sz="2000" dirty="0" smtClean="0"/>
            </a:br>
            <a:r>
              <a:rPr lang="en-US" sz="2000" dirty="0" smtClean="0"/>
              <a:t>   rather</a:t>
            </a:r>
            <a:r>
              <a:rPr lang="en-US" sz="2000" dirty="0"/>
              <a:t>, </a:t>
            </a:r>
            <a:r>
              <a:rPr lang="en-US" sz="2000" dirty="0" smtClean="0"/>
              <a:t>it is </a:t>
            </a:r>
            <a:r>
              <a:rPr lang="en-US" sz="2000" dirty="0"/>
              <a:t>a shared process done in collaboration </a:t>
            </a:r>
            <a:r>
              <a:rPr lang="en-US" sz="2000" dirty="0" smtClean="0"/>
              <a:t/>
            </a:r>
            <a:br>
              <a:rPr lang="en-US" sz="2000" dirty="0" smtClean="0"/>
            </a:br>
            <a:r>
              <a:rPr lang="en-US" sz="2000" dirty="0" smtClean="0"/>
              <a:t>   with </a:t>
            </a:r>
            <a:r>
              <a:rPr lang="en-US" sz="2000" dirty="0"/>
              <a:t>the patient </a:t>
            </a:r>
            <a:r>
              <a:rPr lang="en-US" sz="2000" dirty="0" smtClean="0"/>
              <a:t>and with </a:t>
            </a:r>
            <a:r>
              <a:rPr lang="en-US" sz="2000" dirty="0"/>
              <a:t>other health care providers </a:t>
            </a:r>
            <a:r>
              <a:rPr lang="en-US" sz="2000" dirty="0" smtClean="0"/>
              <a:t/>
            </a:r>
            <a:br>
              <a:rPr lang="en-US" sz="2000" dirty="0" smtClean="0"/>
            </a:br>
            <a:r>
              <a:rPr lang="en-US" sz="2000" dirty="0" smtClean="0"/>
              <a:t>   or </a:t>
            </a:r>
            <a:r>
              <a:rPr lang="en-US" sz="2000" dirty="0"/>
              <a:t>individuals.</a:t>
            </a:r>
          </a:p>
          <a:p>
            <a:pPr marL="0" indent="0">
              <a:buNone/>
            </a:pPr>
            <a:r>
              <a:rPr lang="en-US" sz="2000" dirty="0"/>
              <a:t>• Many clinicians will identify with advocacy as </a:t>
            </a:r>
            <a:r>
              <a:rPr lang="en-US" sz="2000" dirty="0" smtClean="0"/>
              <a:t/>
            </a:r>
            <a:br>
              <a:rPr lang="en-US" sz="2000" dirty="0" smtClean="0"/>
            </a:br>
            <a:r>
              <a:rPr lang="en-US" sz="2000" dirty="0" smtClean="0"/>
              <a:t>   “</a:t>
            </a:r>
            <a:r>
              <a:rPr lang="en-US" sz="2000" dirty="0"/>
              <a:t>agency,” </a:t>
            </a:r>
            <a:r>
              <a:rPr lang="en-US" sz="2000" dirty="0" smtClean="0"/>
              <a:t>which entails </a:t>
            </a:r>
            <a:r>
              <a:rPr lang="en-US" sz="2000" dirty="0"/>
              <a:t>working within the system </a:t>
            </a:r>
            <a:r>
              <a:rPr lang="en-US" sz="2000" dirty="0" smtClean="0"/>
              <a:t/>
            </a:r>
            <a:br>
              <a:rPr lang="en-US" sz="2000" dirty="0" smtClean="0"/>
            </a:br>
            <a:r>
              <a:rPr lang="en-US" sz="2000" dirty="0" smtClean="0"/>
              <a:t>   day </a:t>
            </a:r>
            <a:r>
              <a:rPr lang="en-US" sz="2000" dirty="0"/>
              <a:t>to day to meet the </a:t>
            </a:r>
            <a:r>
              <a:rPr lang="en-US" sz="2000" dirty="0" smtClean="0"/>
              <a:t>health needs </a:t>
            </a:r>
            <a:r>
              <a:rPr lang="en-US" sz="2000" dirty="0"/>
              <a:t>of a specific </a:t>
            </a:r>
            <a:r>
              <a:rPr lang="en-US" sz="2000" dirty="0" smtClean="0"/>
              <a:t/>
            </a:r>
            <a:br>
              <a:rPr lang="en-US" sz="2000" dirty="0" smtClean="0"/>
            </a:br>
            <a:r>
              <a:rPr lang="en-US" sz="2000" dirty="0" smtClean="0"/>
              <a:t>   patient </a:t>
            </a:r>
            <a:r>
              <a:rPr lang="en-US" sz="2000" dirty="0"/>
              <a:t>or community</a:t>
            </a:r>
          </a:p>
          <a:p>
            <a:pPr marL="0" indent="0">
              <a:buNone/>
            </a:pPr>
            <a:r>
              <a:rPr lang="en-US" sz="2000" dirty="0"/>
              <a:t>• An explicit discussion using </a:t>
            </a:r>
            <a:r>
              <a:rPr lang="en-US" sz="2000" dirty="0" smtClean="0"/>
              <a:t>discipline- specific </a:t>
            </a:r>
            <a:br>
              <a:rPr lang="en-US" sz="2000" dirty="0" smtClean="0"/>
            </a:br>
            <a:r>
              <a:rPr lang="en-US" sz="2000" dirty="0" smtClean="0"/>
              <a:t>   examples will help </a:t>
            </a:r>
            <a:r>
              <a:rPr lang="en-US" sz="2000" dirty="0"/>
              <a:t>learners navigate the overlap in </a:t>
            </a:r>
            <a:r>
              <a:rPr lang="en-US" sz="2000" dirty="0" smtClean="0"/>
              <a:t/>
            </a:r>
            <a:br>
              <a:rPr lang="en-US" sz="2000" dirty="0" smtClean="0"/>
            </a:br>
            <a:r>
              <a:rPr lang="en-US" sz="2000" dirty="0" smtClean="0"/>
              <a:t>   interests </a:t>
            </a:r>
            <a:r>
              <a:rPr lang="en-US" sz="2000" dirty="0"/>
              <a:t>between </a:t>
            </a:r>
            <a:r>
              <a:rPr lang="en-US" sz="2000" dirty="0" smtClean="0"/>
              <a:t>the competencies </a:t>
            </a:r>
            <a:r>
              <a:rPr lang="en-US" sz="2000" dirty="0"/>
              <a:t>of the Health </a:t>
            </a:r>
            <a:r>
              <a:rPr lang="en-US" sz="2000" dirty="0" smtClean="0"/>
              <a:t/>
            </a:r>
            <a:br>
              <a:rPr lang="en-US" sz="2000" dirty="0" smtClean="0"/>
            </a:br>
            <a:r>
              <a:rPr lang="en-US" sz="2000" dirty="0" smtClean="0"/>
              <a:t>   Advocate </a:t>
            </a:r>
            <a:r>
              <a:rPr lang="en-US" sz="2000" dirty="0"/>
              <a:t>Role and the </a:t>
            </a:r>
            <a:r>
              <a:rPr lang="en-US" sz="2000" dirty="0" smtClean="0"/>
              <a:t>stewardship competencies </a:t>
            </a:r>
            <a:r>
              <a:rPr lang="en-US" sz="2000" dirty="0"/>
              <a:t>of </a:t>
            </a:r>
            <a:r>
              <a:rPr lang="en-US" sz="2000" dirty="0" smtClean="0"/>
              <a:t/>
            </a:r>
            <a:br>
              <a:rPr lang="en-US" sz="2000" dirty="0" smtClean="0"/>
            </a:br>
            <a:r>
              <a:rPr lang="en-US" sz="2000" dirty="0" smtClean="0"/>
              <a:t>   the </a:t>
            </a:r>
            <a:r>
              <a:rPr lang="en-US" sz="2000" dirty="0"/>
              <a:t>Leader Role.</a:t>
            </a:r>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20433</TotalTime>
  <Words>1035</Words>
  <Application>Microsoft Office PowerPoint</Application>
  <PresentationFormat>On-screen Show (4:3)</PresentationFormat>
  <Paragraphs>206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Blank Presentation</vt:lpstr>
      <vt:lpstr>T2 - Teaching the  Health Advocate Role</vt:lpstr>
      <vt:lpstr>PowerPoint Presentation</vt:lpstr>
      <vt:lpstr>Objectives and agenda</vt:lpstr>
      <vt:lpstr>Why the Health Advocate Role matters</vt:lpstr>
      <vt:lpstr>The details:  What is the Health Advocate Role</vt:lpstr>
      <vt:lpstr>Determinants of health</vt:lpstr>
      <vt:lpstr>Recognizing Health Advocate process</vt:lpstr>
      <vt:lpstr>Recognizing Health Advocate content</vt:lpstr>
      <vt:lpstr>What is Health Advocacy</vt:lpstr>
      <vt:lpstr>PowerPoint Presentation</vt:lpstr>
      <vt:lpstr>Key process steps in health advocacy</vt:lpstr>
      <vt:lpstr>Putting health advocacy into action</vt:lpstr>
      <vt:lpstr>PowerPoint Presentation</vt:lpstr>
      <vt:lpstr>PowerPoint Presentation</vt:lpstr>
      <vt:lpstr>PowerPoint Presentation</vt:lpstr>
      <vt:lpstr>Tips for teaching health advocacy</vt:lpstr>
      <vt:lpstr>Tips for assessing health advocacy</vt:lpstr>
      <vt:lpstr>Objectives and agenda</vt:lpstr>
      <vt:lpstr>References</vt:lpstr>
      <vt:lpstr>PowerPoint Presentation</vt:lpstr>
      <vt:lpstr>Health Advocate Key Competencies</vt:lpstr>
      <vt:lpstr>Health Advocate Key Competency 1</vt:lpstr>
      <vt:lpstr>Health Advocate Key Competency 2</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97</cp:revision>
  <cp:lastPrinted>2015-11-18T19:41:00Z</cp:lastPrinted>
  <dcterms:created xsi:type="dcterms:W3CDTF">2009-08-25T17:54:38Z</dcterms:created>
  <dcterms:modified xsi:type="dcterms:W3CDTF">2015-12-08T18:28:54Z</dcterms:modified>
</cp:coreProperties>
</file>