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5"/>
  </p:notesMasterIdLst>
  <p:handoutMasterIdLst>
    <p:handoutMasterId r:id="rId26"/>
  </p:handoutMasterIdLst>
  <p:sldIdLst>
    <p:sldId id="256" r:id="rId2"/>
    <p:sldId id="272" r:id="rId3"/>
    <p:sldId id="257" r:id="rId4"/>
    <p:sldId id="258" r:id="rId5"/>
    <p:sldId id="259" r:id="rId6"/>
    <p:sldId id="284" r:id="rId7"/>
    <p:sldId id="261" r:id="rId8"/>
    <p:sldId id="262" r:id="rId9"/>
    <p:sldId id="263" r:id="rId10"/>
    <p:sldId id="264" r:id="rId11"/>
    <p:sldId id="265" r:id="rId12"/>
    <p:sldId id="266" r:id="rId13"/>
    <p:sldId id="267" r:id="rId14"/>
    <p:sldId id="268" r:id="rId15"/>
    <p:sldId id="269" r:id="rId16"/>
    <p:sldId id="270" r:id="rId17"/>
    <p:sldId id="271" r:id="rId18"/>
    <p:sldId id="290" r:id="rId19"/>
    <p:sldId id="291" r:id="rId20"/>
    <p:sldId id="278" r:id="rId21"/>
    <p:sldId id="280" r:id="rId22"/>
    <p:sldId id="281" r:id="rId23"/>
    <p:sldId id="282" r:id="rId24"/>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Osaka" charset="0"/>
        <a:cs typeface="Osaka" charset="0"/>
      </a:defRPr>
    </a:lvl1pPr>
    <a:lvl2pPr marL="457200" algn="l" rtl="0" eaLnBrk="0" fontAlgn="base" hangingPunct="0">
      <a:spcBef>
        <a:spcPct val="0"/>
      </a:spcBef>
      <a:spcAft>
        <a:spcPct val="0"/>
      </a:spcAft>
      <a:defRPr sz="2400" kern="1200">
        <a:solidFill>
          <a:schemeClr val="tx1"/>
        </a:solidFill>
        <a:latin typeface="Times" charset="0"/>
        <a:ea typeface="Osaka" charset="0"/>
        <a:cs typeface="Osaka" charset="0"/>
      </a:defRPr>
    </a:lvl2pPr>
    <a:lvl3pPr marL="914400" algn="l" rtl="0" eaLnBrk="0" fontAlgn="base" hangingPunct="0">
      <a:spcBef>
        <a:spcPct val="0"/>
      </a:spcBef>
      <a:spcAft>
        <a:spcPct val="0"/>
      </a:spcAft>
      <a:defRPr sz="2400" kern="1200">
        <a:solidFill>
          <a:schemeClr val="tx1"/>
        </a:solidFill>
        <a:latin typeface="Times" charset="0"/>
        <a:ea typeface="Osaka" charset="0"/>
        <a:cs typeface="Osaka" charset="0"/>
      </a:defRPr>
    </a:lvl3pPr>
    <a:lvl4pPr marL="1371600" algn="l" rtl="0" eaLnBrk="0" fontAlgn="base" hangingPunct="0">
      <a:spcBef>
        <a:spcPct val="0"/>
      </a:spcBef>
      <a:spcAft>
        <a:spcPct val="0"/>
      </a:spcAft>
      <a:defRPr sz="2400" kern="1200">
        <a:solidFill>
          <a:schemeClr val="tx1"/>
        </a:solidFill>
        <a:latin typeface="Times" charset="0"/>
        <a:ea typeface="Osaka" charset="0"/>
        <a:cs typeface="Osaka" charset="0"/>
      </a:defRPr>
    </a:lvl4pPr>
    <a:lvl5pPr marL="1828800" algn="l" rtl="0" eaLnBrk="0" fontAlgn="base" hangingPunct="0">
      <a:spcBef>
        <a:spcPct val="0"/>
      </a:spcBef>
      <a:spcAft>
        <a:spcPct val="0"/>
      </a:spcAft>
      <a:defRPr sz="2400" kern="1200">
        <a:solidFill>
          <a:schemeClr val="tx1"/>
        </a:solidFill>
        <a:latin typeface="Times" charset="0"/>
        <a:ea typeface="Osaka" charset="0"/>
        <a:cs typeface="Osaka" charset="0"/>
      </a:defRPr>
    </a:lvl5pPr>
    <a:lvl6pPr marL="2286000" algn="l" defTabSz="457200" rtl="0" eaLnBrk="1" latinLnBrk="0" hangingPunct="1">
      <a:defRPr sz="2400" kern="1200">
        <a:solidFill>
          <a:schemeClr val="tx1"/>
        </a:solidFill>
        <a:latin typeface="Times" charset="0"/>
        <a:ea typeface="Osaka" charset="0"/>
        <a:cs typeface="Osaka" charset="0"/>
      </a:defRPr>
    </a:lvl6pPr>
    <a:lvl7pPr marL="2743200" algn="l" defTabSz="457200" rtl="0" eaLnBrk="1" latinLnBrk="0" hangingPunct="1">
      <a:defRPr sz="2400" kern="1200">
        <a:solidFill>
          <a:schemeClr val="tx1"/>
        </a:solidFill>
        <a:latin typeface="Times" charset="0"/>
        <a:ea typeface="Osaka" charset="0"/>
        <a:cs typeface="Osaka" charset="0"/>
      </a:defRPr>
    </a:lvl7pPr>
    <a:lvl8pPr marL="3200400" algn="l" defTabSz="457200" rtl="0" eaLnBrk="1" latinLnBrk="0" hangingPunct="1">
      <a:defRPr sz="2400" kern="1200">
        <a:solidFill>
          <a:schemeClr val="tx1"/>
        </a:solidFill>
        <a:latin typeface="Times" charset="0"/>
        <a:ea typeface="Osaka" charset="0"/>
        <a:cs typeface="Osaka" charset="0"/>
      </a:defRPr>
    </a:lvl8pPr>
    <a:lvl9pPr marL="3657600" algn="l" defTabSz="457200" rtl="0" eaLnBrk="1" latinLnBrk="0" hangingPunct="1">
      <a:defRPr sz="2400" kern="1200">
        <a:solidFill>
          <a:schemeClr val="tx1"/>
        </a:solidFill>
        <a:latin typeface="Times" charset="0"/>
        <a:ea typeface="Osaka" charset="0"/>
        <a:cs typeface="Osak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152"/>
    <a:srgbClr val="110F35"/>
    <a:srgbClr val="DBD0AB"/>
    <a:srgbClr val="BBC7D9"/>
    <a:srgbClr val="D8DFE0"/>
    <a:srgbClr val="557FA6"/>
    <a:srgbClr val="414F5C"/>
    <a:srgbClr val="998D5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63656" autoAdjust="0"/>
    <p:restoredTop sz="79659" autoAdjust="0"/>
  </p:normalViewPr>
  <p:slideViewPr>
    <p:cSldViewPr>
      <p:cViewPr varScale="1">
        <p:scale>
          <a:sx n="70" d="100"/>
          <a:sy n="70" d="100"/>
        </p:scale>
        <p:origin x="-166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40963" name="Rectangle 3"/>
          <p:cNvSpPr>
            <a:spLocks noGrp="1" noChangeArrowheads="1"/>
          </p:cNvSpPr>
          <p:nvPr>
            <p:ph type="dt" sz="quarter"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40964" name="Rectangle 4"/>
          <p:cNvSpPr>
            <a:spLocks noGrp="1" noChangeArrowheads="1"/>
          </p:cNvSpPr>
          <p:nvPr>
            <p:ph type="ftr" sz="quarter" idx="2"/>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40965" name="Rectangle 5"/>
          <p:cNvSpPr>
            <a:spLocks noGrp="1" noChangeArrowheads="1"/>
          </p:cNvSpPr>
          <p:nvPr>
            <p:ph type="sldNum" sz="quarter" idx="3"/>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b" anchorCtr="0" compatLnSpc="1">
            <a:prstTxWarp prst="textNoShape">
              <a:avLst/>
            </a:prstTxWarp>
          </a:bodyPr>
          <a:lstStyle>
            <a:lvl1pPr algn="r">
              <a:defRPr sz="1200"/>
            </a:lvl1pPr>
          </a:lstStyle>
          <a:p>
            <a:fld id="{1C615C93-B2C2-4D43-B6A2-0D4D25BA4EE9}" type="slidenum">
              <a:rPr lang="en-US"/>
              <a:pPr/>
              <a:t>‹#›</a:t>
            </a:fld>
            <a:endParaRPr lang="en-US"/>
          </a:p>
        </p:txBody>
      </p:sp>
    </p:spTree>
    <p:extLst>
      <p:ext uri="{BB962C8B-B14F-4D97-AF65-F5344CB8AC3E}">
        <p14:creationId xmlns:p14="http://schemas.microsoft.com/office/powerpoint/2010/main" val="124323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34720" y="4415790"/>
            <a:ext cx="514096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b" anchorCtr="0" compatLnSpc="1">
            <a:prstTxWarp prst="textNoShape">
              <a:avLst/>
            </a:prstTxWarp>
          </a:bodyPr>
          <a:lstStyle>
            <a:lvl1pPr algn="r">
              <a:defRPr sz="1200"/>
            </a:lvl1pPr>
          </a:lstStyle>
          <a:p>
            <a:fld id="{A307D704-9314-4B42-894E-F86AA4E07FE8}" type="slidenum">
              <a:rPr lang="en-US"/>
              <a:pPr/>
              <a:t>‹#›</a:t>
            </a:fld>
            <a:endParaRPr lang="en-US"/>
          </a:p>
        </p:txBody>
      </p:sp>
    </p:spTree>
    <p:extLst>
      <p:ext uri="{BB962C8B-B14F-4D97-AF65-F5344CB8AC3E}">
        <p14:creationId xmlns:p14="http://schemas.microsoft.com/office/powerpoint/2010/main" val="34961315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Osaka" charset="0"/>
        <a:cs typeface="Osaka" charset="0"/>
      </a:defRPr>
    </a:lvl1pPr>
    <a:lvl2pPr marL="457200" algn="l" rtl="0" fontAlgn="base">
      <a:spcBef>
        <a:spcPct val="30000"/>
      </a:spcBef>
      <a:spcAft>
        <a:spcPct val="0"/>
      </a:spcAft>
      <a:defRPr sz="1200" kern="1200">
        <a:solidFill>
          <a:schemeClr val="tx1"/>
        </a:solidFill>
        <a:latin typeface="Times" charset="0"/>
        <a:ea typeface="Osaka" charset="0"/>
        <a:cs typeface="Osaka" charset="0"/>
      </a:defRPr>
    </a:lvl2pPr>
    <a:lvl3pPr marL="914400" algn="l" rtl="0" fontAlgn="base">
      <a:spcBef>
        <a:spcPct val="30000"/>
      </a:spcBef>
      <a:spcAft>
        <a:spcPct val="0"/>
      </a:spcAft>
      <a:defRPr sz="1200" kern="1200">
        <a:solidFill>
          <a:schemeClr val="tx1"/>
        </a:solidFill>
        <a:latin typeface="Times" charset="0"/>
        <a:ea typeface="Osaka" charset="0"/>
        <a:cs typeface="Osaka" charset="0"/>
      </a:defRPr>
    </a:lvl3pPr>
    <a:lvl4pPr marL="1371600" algn="l" rtl="0" fontAlgn="base">
      <a:spcBef>
        <a:spcPct val="30000"/>
      </a:spcBef>
      <a:spcAft>
        <a:spcPct val="0"/>
      </a:spcAft>
      <a:defRPr sz="1200" kern="1200">
        <a:solidFill>
          <a:schemeClr val="tx1"/>
        </a:solidFill>
        <a:latin typeface="Times" charset="0"/>
        <a:ea typeface="Osaka" charset="0"/>
        <a:cs typeface="Osaka" charset="0"/>
      </a:defRPr>
    </a:lvl4pPr>
    <a:lvl5pPr marL="1828800" algn="l" rtl="0" fontAlgn="base">
      <a:spcBef>
        <a:spcPct val="30000"/>
      </a:spcBef>
      <a:spcAft>
        <a:spcPct val="0"/>
      </a:spcAft>
      <a:defRPr sz="1200" kern="1200">
        <a:solidFill>
          <a:schemeClr val="tx1"/>
        </a:solidFill>
        <a:latin typeface="Times" charset="0"/>
        <a:ea typeface="Osaka" charset="0"/>
        <a:cs typeface="Osak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564986-8A29-A749-B64E-184C90B4D334}" type="slidenum">
              <a:rPr lang="en-US"/>
              <a:pPr/>
              <a:t>1</a:t>
            </a:fld>
            <a:endParaRPr lang="en-US"/>
          </a:p>
        </p:txBody>
      </p:sp>
      <p:sp>
        <p:nvSpPr>
          <p:cNvPr id="614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6147" name="Rectangle 3"/>
          <p:cNvSpPr>
            <a:spLocks noGrp="1" noChangeArrowheads="1"/>
          </p:cNvSpPr>
          <p:nvPr>
            <p:ph type="body" idx="1"/>
          </p:nvPr>
        </p:nvSpPr>
        <p:spPr/>
        <p:txBody>
          <a:bodyPr/>
          <a:lstStyle/>
          <a:p>
            <a:r>
              <a:rPr lang="en-US" dirty="0" smtClean="0"/>
              <a:t>Add information about presenters</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10</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171450" indent="-171450">
              <a:buFont typeface="Arial" pitchFamily="34" charset="0"/>
              <a:buChar char="•"/>
            </a:pPr>
            <a:r>
              <a:rPr lang="en-US" baseline="0" dirty="0" smtClean="0"/>
              <a:t>Teaching tool T3 from the CanMEDS Teaching and Assessment Tools Guide</a:t>
            </a:r>
          </a:p>
          <a:p>
            <a:pPr marL="171450" indent="-171450">
              <a:buFont typeface="Arial" pitchFamily="34" charset="0"/>
              <a:buChar char="•"/>
            </a:pPr>
            <a:r>
              <a:rPr lang="en-US" baseline="0" dirty="0" smtClean="0"/>
              <a:t>Title:  Guided Reflection and Discussion: Recognizing health advocacy in day-to-day practice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en-US" b="0" dirty="0" smtClean="0"/>
              <a:t>Insert the five steps.</a:t>
            </a:r>
          </a:p>
          <a:p>
            <a:r>
              <a:rPr lang="en-US" b="0" dirty="0" smtClean="0"/>
              <a:t>• Explore each of the steps with the whole group.</a:t>
            </a:r>
          </a:p>
          <a:p>
            <a:r>
              <a:rPr lang="en-US" b="0" dirty="0" smtClean="0"/>
              <a:t>• Explore how to prepare for, act on, and evaluate each step in your specialty, based on experience — you can draw on either learners’ or teachers’ experience.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en-US" dirty="0" smtClean="0"/>
              <a:t>• Consider focusing each session on one or two of the topics.</a:t>
            </a:r>
          </a:p>
          <a:p>
            <a:r>
              <a:rPr lang="en-US" dirty="0" smtClean="0"/>
              <a:t>• Consider focusing each session on one or a small number of patient issues.</a:t>
            </a:r>
          </a:p>
          <a:p>
            <a:r>
              <a:rPr lang="en-US" dirty="0" smtClean="0"/>
              <a:t>• Orient learners to these issues and explore them with the whole group.</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Times" charset="0"/>
                <a:ea typeface="Osaka" charset="0"/>
                <a:cs typeface="Osaka" charset="0"/>
              </a:rPr>
              <a:t>• Teaching Tool </a:t>
            </a:r>
            <a:r>
              <a:rPr lang="en-US" sz="1200" b="0" i="1" u="none" strike="noStrike" kern="1200" baseline="0" dirty="0" smtClean="0">
                <a:solidFill>
                  <a:schemeClr val="tx1"/>
                </a:solidFill>
                <a:latin typeface="Times" charset="0"/>
                <a:ea typeface="Osaka" charset="0"/>
                <a:cs typeface="Osaka" charset="0"/>
              </a:rPr>
              <a:t>T4: Small group learning: Inventorying and evaluating your health advocacy in day-to-day practice</a:t>
            </a:r>
            <a:r>
              <a:rPr lang="en-US" sz="1200" b="0" i="0" u="none" strike="noStrike" kern="1200" baseline="0" dirty="0" smtClean="0">
                <a:solidFill>
                  <a:schemeClr val="tx1"/>
                </a:solidFill>
                <a:latin typeface="Times" charset="0"/>
                <a:ea typeface="Osaka" charset="0"/>
                <a:cs typeface="Osaka" charset="0"/>
              </a:rPr>
              <a:t> from the CanMEDS Teaching and Assessment Tools Guide, Health Advocate chapter.</a:t>
            </a: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14</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Times" charset="0"/>
                <a:ea typeface="Osaka" charset="0"/>
                <a:cs typeface="Osaka" charset="0"/>
              </a:rPr>
              <a:t>• Provide a personal example of when, where, and how to do health advocacy in day-to-day practice</a:t>
            </a:r>
          </a:p>
          <a:p>
            <a:r>
              <a:rPr lang="en-US" sz="1200" b="0" i="0" u="none" strike="noStrike" kern="1200" baseline="0" dirty="0" smtClean="0">
                <a:solidFill>
                  <a:schemeClr val="tx1"/>
                </a:solidFill>
                <a:latin typeface="Times" charset="0"/>
                <a:ea typeface="Osaka" charset="0"/>
                <a:cs typeface="Osaka" charset="0"/>
              </a:rPr>
              <a:t>• Offer hints and tips for success from your personal experience based on situations that went well for you, or offer personal lessons you learned from your missteps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15</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en-US" dirty="0" smtClean="0"/>
              <a:t>• Teaching</a:t>
            </a:r>
            <a:r>
              <a:rPr lang="en-US" baseline="0" dirty="0" smtClean="0"/>
              <a:t> Tool </a:t>
            </a:r>
            <a:r>
              <a:rPr lang="en-US" i="1" dirty="0" smtClean="0"/>
              <a:t>T5: Guided Reflection and Discussion: Health advocacy resources for use in day-to-day practice </a:t>
            </a:r>
            <a:r>
              <a:rPr lang="en-US" dirty="0" smtClean="0"/>
              <a:t>from the CanMEDS Teaching and Assessment Tools Guide, Health Advocate chapter.</a:t>
            </a:r>
          </a:p>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en-US" dirty="0" smtClean="0"/>
              <a:t>• Explore each of the hints with the whole group.</a:t>
            </a:r>
          </a:p>
          <a:p>
            <a:r>
              <a:rPr lang="en-US" dirty="0" smtClean="0"/>
              <a:t>• Explore how to prepare for, act on, and evaluate each hint in your specialty, based on experience.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18</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63" name="Rectangle 3"/>
          <p:cNvSpPr>
            <a:spLocks noGrp="1" noChangeArrowheads="1"/>
          </p:cNvSpPr>
          <p:nvPr>
            <p:ph type="body" idx="1"/>
          </p:nvPr>
        </p:nvSpPr>
        <p:spPr/>
        <p:txBody>
          <a:bodyPr/>
          <a:lstStyle/>
          <a:p>
            <a:r>
              <a:rPr lang="en-US" i="0" dirty="0" smtClean="0"/>
              <a:t>• Revisit workshop goals and objectives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19</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63" name="Rectangle 3"/>
          <p:cNvSpPr>
            <a:spLocks noGrp="1" noChangeArrowheads="1"/>
          </p:cNvSpPr>
          <p:nvPr>
            <p:ph type="body" idx="1"/>
          </p:nvPr>
        </p:nvSpPr>
        <p:spPr/>
        <p:txBody>
          <a:bodyPr/>
          <a:lstStyle/>
          <a:p>
            <a:endParaRPr lang="en-US" i="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2</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63" name="Rectangle 3"/>
          <p:cNvSpPr>
            <a:spLocks noGrp="1" noChangeArrowheads="1"/>
          </p:cNvSpPr>
          <p:nvPr>
            <p:ph type="body" idx="1"/>
          </p:nvPr>
        </p:nvSpPr>
        <p:spPr/>
        <p:txBody>
          <a:bodyPr/>
          <a:lstStyle/>
          <a:p>
            <a:pPr marL="174708" indent="-174708">
              <a:buFont typeface="Arial" pitchFamily="34" charset="0"/>
              <a:buChar char="•"/>
            </a:pPr>
            <a:endParaRPr lang="en-US" i="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07D704-9314-4B42-894E-F86AA4E07FE8}" type="slidenum">
              <a:rPr lang="en-US" smtClean="0"/>
              <a:pPr/>
              <a:t>20</a:t>
            </a:fld>
            <a:endParaRPr lang="en-US"/>
          </a:p>
        </p:txBody>
      </p:sp>
    </p:spTree>
    <p:extLst>
      <p:ext uri="{BB962C8B-B14F-4D97-AF65-F5344CB8AC3E}">
        <p14:creationId xmlns:p14="http://schemas.microsoft.com/office/powerpoint/2010/main" val="9710094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r>
              <a:rPr lang="en-US" dirty="0" smtClean="0"/>
              <a:t>• Key Competencies from the </a:t>
            </a:r>
            <a:r>
              <a:rPr lang="en-US" i="1" dirty="0" smtClean="0"/>
              <a:t>CanMEDS 2015 Physician Competency Framework</a:t>
            </a:r>
          </a:p>
          <a:p>
            <a:pPr algn="l"/>
            <a:r>
              <a:rPr lang="en-US" dirty="0" smtClean="0"/>
              <a:t>• Avoid including competencies for learners</a:t>
            </a:r>
          </a:p>
          <a:p>
            <a:pPr algn="l"/>
            <a:r>
              <a:rPr lang="en-US" dirty="0" smtClean="0"/>
              <a:t>• You may wish to use this slide if you are giving the presentation to teachers or planners</a:t>
            </a:r>
          </a:p>
          <a:p>
            <a:pPr algn="l"/>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Times" charset="0"/>
                <a:ea typeface="Osaka" charset="0"/>
                <a:cs typeface="Osaka" charset="0"/>
              </a:rPr>
              <a:t>• From the </a:t>
            </a:r>
            <a:r>
              <a:rPr lang="en-US" sz="1200" b="0" i="1" u="none" strike="noStrike" kern="1200" baseline="0" dirty="0" smtClean="0">
                <a:solidFill>
                  <a:schemeClr val="tx1"/>
                </a:solidFill>
                <a:latin typeface="Times" charset="0"/>
                <a:ea typeface="Osaka" charset="0"/>
                <a:cs typeface="Osaka" charset="0"/>
              </a:rPr>
              <a:t>CanMEDS 2015 Physician Competency Framework</a:t>
            </a:r>
          </a:p>
          <a:p>
            <a:r>
              <a:rPr lang="en-US" sz="1200" b="0" i="0" u="none" strike="noStrike" kern="1200" baseline="0" dirty="0" smtClean="0">
                <a:solidFill>
                  <a:schemeClr val="tx1"/>
                </a:solidFill>
                <a:latin typeface="Times" charset="0"/>
                <a:ea typeface="Osaka" charset="0"/>
                <a:cs typeface="Osaka" charset="0"/>
              </a:rPr>
              <a:t>• Use one slide for each key competency and associated enabling competencies</a:t>
            </a:r>
          </a:p>
          <a:p>
            <a:endParaRPr lang="en-US" sz="1200" b="0" i="0" u="none" strike="noStrike" kern="1200" baseline="0" dirty="0" smtClean="0">
              <a:solidFill>
                <a:schemeClr val="tx1"/>
              </a:solidFill>
              <a:latin typeface="Times" charset="0"/>
            </a:endParaRPr>
          </a:p>
          <a:p>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r>
              <a:rPr lang="en-US" dirty="0" smtClean="0"/>
              <a:t>• From the </a:t>
            </a:r>
            <a:r>
              <a:rPr lang="en-US" i="1" dirty="0" smtClean="0"/>
              <a:t>CanMEDS 2015 Physician Competency Framework</a:t>
            </a:r>
          </a:p>
          <a:p>
            <a:pPr algn="l"/>
            <a:r>
              <a:rPr lang="en-US" dirty="0" smtClean="0"/>
              <a:t>• Use one slide for each key competency and associated enabling competencies</a:t>
            </a:r>
          </a:p>
          <a:p>
            <a:pPr algn="l"/>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3</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63" name="Rectangle 3"/>
          <p:cNvSpPr>
            <a:spLocks noGrp="1" noChangeArrowheads="1"/>
          </p:cNvSpPr>
          <p:nvPr>
            <p:ph type="body" idx="1"/>
          </p:nvPr>
        </p:nvSpPr>
        <p:spPr/>
        <p:txBody>
          <a:bodyPr/>
          <a:lstStyle/>
          <a:p>
            <a:r>
              <a:rPr lang="en-US" i="0" dirty="0" smtClean="0"/>
              <a:t>• Sample goals and objectives of the section — revise as required</a:t>
            </a:r>
          </a:p>
          <a:p>
            <a:r>
              <a:rPr lang="en-US" i="0" dirty="0" smtClean="0"/>
              <a:t>• Consider doing a warm-up activity before or after slide 2</a:t>
            </a:r>
          </a:p>
          <a:p>
            <a:r>
              <a:rPr lang="en-US" i="0" dirty="0" smtClean="0"/>
              <a:t>• Review/revise goals and objectives</a:t>
            </a:r>
          </a:p>
          <a:p>
            <a:r>
              <a:rPr lang="en-US" i="0" dirty="0" smtClean="0"/>
              <a:t>• Insert an</a:t>
            </a:r>
            <a:r>
              <a:rPr lang="en-US" i="0" baseline="0" dirty="0" smtClean="0"/>
              <a:t> </a:t>
            </a:r>
            <a:r>
              <a:rPr lang="en-US" i="0" dirty="0" smtClean="0"/>
              <a:t>agenda slide if desired</a:t>
            </a:r>
            <a:endParaRPr lang="en-US" i="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850FA7-B05B-5E41-BF00-1CD82F8B0027}" type="slidenum">
              <a:rPr lang="en-US"/>
              <a:pPr/>
              <a:t>4</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387" name="Rectangle 3"/>
          <p:cNvSpPr>
            <a:spLocks noGrp="1" noChangeArrowheads="1"/>
          </p:cNvSpPr>
          <p:nvPr>
            <p:ph type="body" idx="1"/>
          </p:nvPr>
        </p:nvSpPr>
        <p:spPr/>
        <p:txBody>
          <a:bodyPr/>
          <a:lstStyle/>
          <a:p>
            <a:r>
              <a:rPr lang="en-US" dirty="0" smtClean="0"/>
              <a:t>Reasons</a:t>
            </a:r>
            <a:r>
              <a:rPr lang="en-US" baseline="0" dirty="0" smtClean="0"/>
              <a:t> why this Role is important.</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5</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459" name="Rectangle 3"/>
          <p:cNvSpPr>
            <a:spLocks noGrp="1" noChangeArrowheads="1"/>
          </p:cNvSpPr>
          <p:nvPr>
            <p:ph type="body" idx="1"/>
          </p:nvPr>
        </p:nvSpPr>
        <p:spPr/>
        <p:txBody>
          <a:bodyPr/>
          <a:lstStyle/>
          <a:p>
            <a:r>
              <a:rPr lang="en-US" dirty="0" smtClean="0"/>
              <a:t>• Definition from the </a:t>
            </a:r>
            <a:r>
              <a:rPr lang="en-US" i="1" dirty="0" smtClean="0"/>
              <a:t>CanMEDS 2015 Physician Competency Framework</a:t>
            </a:r>
          </a:p>
          <a:p>
            <a:r>
              <a:rPr lang="en-US" dirty="0" smtClean="0"/>
              <a:t>• Avoid including competencies for learners</a:t>
            </a:r>
          </a:p>
          <a:p>
            <a:r>
              <a:rPr lang="en-US" dirty="0" smtClean="0"/>
              <a:t>• If you are giving this presentation to teachers or planners, you may want to add the key and enabling competencies slides (provided</a:t>
            </a:r>
            <a:r>
              <a:rPr lang="en-US" baseline="0" dirty="0" smtClean="0"/>
              <a:t> below)</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6</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459" name="Rectangle 3"/>
          <p:cNvSpPr>
            <a:spLocks noGrp="1" noChangeArrowheads="1"/>
          </p:cNvSpPr>
          <p:nvPr>
            <p:ph type="body" idx="1"/>
          </p:nvPr>
        </p:nvSpPr>
        <p:spPr/>
        <p:txBody>
          <a:bodyPr/>
          <a:lstStyle/>
          <a:p>
            <a:r>
              <a:rPr lang="en-US" dirty="0" smtClean="0"/>
              <a:t>• Insert definitions, descriptions, and URL</a:t>
            </a:r>
          </a:p>
          <a:p>
            <a:r>
              <a:rPr lang="en-US" dirty="0" smtClean="0"/>
              <a:t>• Determinants of health are the conditions in which we live and work that impact the health outcomes of people and populations.</a:t>
            </a:r>
          </a:p>
          <a:p>
            <a:r>
              <a:rPr lang="en-US" dirty="0" smtClean="0"/>
              <a:t>• Provide examples of social and physical determinants of health.</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en-US" dirty="0" smtClean="0"/>
              <a:t>Trigger words relating to the process of health advocacy</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en-US" dirty="0" smtClean="0"/>
              <a:t>Trigger words relating to the content of health</a:t>
            </a:r>
            <a:r>
              <a:rPr lang="en-US" baseline="0" dirty="0" smtClean="0"/>
              <a:t> advocacy</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en-US" dirty="0" smtClean="0"/>
              <a:t>These are the ‘answers’ to the misconceptions</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5" name="Picture 13" descr="Title Slide_external_bilen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609600" y="2667000"/>
            <a:ext cx="7953375" cy="1143000"/>
          </a:xfrm>
        </p:spPr>
        <p:txBody>
          <a:bodyPr anchor="t"/>
          <a:lstStyle>
            <a:lvl1pPr>
              <a:lnSpc>
                <a:spcPct val="90000"/>
              </a:lnSpc>
              <a:defRPr sz="4400"/>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3429000" y="5213350"/>
            <a:ext cx="4795838" cy="1069975"/>
          </a:xfrm>
        </p:spPr>
        <p:txBody>
          <a:bodyPr anchor="ctr"/>
          <a:lstStyle>
            <a:lvl1pPr marL="0" indent="0">
              <a:buFont typeface="Times" charset="0"/>
              <a:buNone/>
              <a:defRPr sz="1500">
                <a:solidFill>
                  <a:schemeClr val="bg1"/>
                </a:solidFill>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197DF13-279F-E147-99F5-8484CB25C05B}" type="slidenum">
              <a:rPr lang="en-US"/>
              <a:pPr/>
              <a:t>‹#›</a:t>
            </a:fld>
            <a:endParaRPr lang="en-US" sz="1400">
              <a:latin typeface="Arial" charset="0"/>
            </a:endParaRPr>
          </a:p>
        </p:txBody>
      </p:sp>
    </p:spTree>
    <p:extLst>
      <p:ext uri="{BB962C8B-B14F-4D97-AF65-F5344CB8AC3E}">
        <p14:creationId xmlns:p14="http://schemas.microsoft.com/office/powerpoint/2010/main" val="414972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7988" y="160338"/>
            <a:ext cx="1973262" cy="5783262"/>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838200" y="160338"/>
            <a:ext cx="5767388" cy="5783262"/>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37C4F7E-FD47-2D49-B0D2-1C02F467D301}" type="slidenum">
              <a:rPr lang="en-US"/>
              <a:pPr/>
              <a:t>‹#›</a:t>
            </a:fld>
            <a:endParaRPr lang="en-US" sz="1400">
              <a:latin typeface="Arial" charset="0"/>
            </a:endParaRPr>
          </a:p>
        </p:txBody>
      </p:sp>
    </p:spTree>
    <p:extLst>
      <p:ext uri="{BB962C8B-B14F-4D97-AF65-F5344CB8AC3E}">
        <p14:creationId xmlns:p14="http://schemas.microsoft.com/office/powerpoint/2010/main" val="1665016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Slide Number Placeholder 2"/>
          <p:cNvSpPr>
            <a:spLocks noGrp="1"/>
          </p:cNvSpPr>
          <p:nvPr>
            <p:ph type="sldNum" sz="quarter" idx="10"/>
          </p:nvPr>
        </p:nvSpPr>
        <p:spPr/>
        <p:txBody>
          <a:bodyPr/>
          <a:lstStyle/>
          <a:p>
            <a:fld id="{6520FD64-FE62-0E4A-9543-993D50DEF92F}" type="slidenum">
              <a:rPr lang="en-US" smtClean="0"/>
              <a:pPr/>
              <a:t>‹#›</a:t>
            </a:fld>
            <a:endParaRPr lang="en-US" sz="1400">
              <a:latin typeface="Arial" charset="0"/>
            </a:endParaRPr>
          </a:p>
        </p:txBody>
      </p:sp>
    </p:spTree>
    <p:extLst>
      <p:ext uri="{BB962C8B-B14F-4D97-AF65-F5344CB8AC3E}">
        <p14:creationId xmlns:p14="http://schemas.microsoft.com/office/powerpoint/2010/main" val="329393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E1C09A0-21D7-FE41-87AE-5D52617F0A43}" type="slidenum">
              <a:rPr lang="en-US"/>
              <a:pPr/>
              <a:t>‹#›</a:t>
            </a:fld>
            <a:endParaRPr lang="en-US" sz="1400">
              <a:latin typeface="Arial" charset="0"/>
            </a:endParaRPr>
          </a:p>
        </p:txBody>
      </p:sp>
    </p:spTree>
    <p:extLst>
      <p:ext uri="{BB962C8B-B14F-4D97-AF65-F5344CB8AC3E}">
        <p14:creationId xmlns:p14="http://schemas.microsoft.com/office/powerpoint/2010/main" val="3883605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5E774677-10F0-954F-B049-972276F743BB}" type="slidenum">
              <a:rPr lang="en-US"/>
              <a:pPr/>
              <a:t>‹#›</a:t>
            </a:fld>
            <a:endParaRPr lang="en-US" sz="1400">
              <a:latin typeface="Arial" charset="0"/>
            </a:endParaRPr>
          </a:p>
        </p:txBody>
      </p:sp>
    </p:spTree>
    <p:extLst>
      <p:ext uri="{BB962C8B-B14F-4D97-AF65-F5344CB8AC3E}">
        <p14:creationId xmlns:p14="http://schemas.microsoft.com/office/powerpoint/2010/main" val="109205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838200" y="1524000"/>
            <a:ext cx="3619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10100" y="1524000"/>
            <a:ext cx="3619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AC96FB80-4EC0-D049-AAA6-C32C20F051DF}" type="slidenum">
              <a:rPr lang="en-US"/>
              <a:pPr/>
              <a:t>‹#›</a:t>
            </a:fld>
            <a:endParaRPr lang="en-US" sz="1400">
              <a:latin typeface="Arial" charset="0"/>
            </a:endParaRPr>
          </a:p>
        </p:txBody>
      </p:sp>
    </p:spTree>
    <p:extLst>
      <p:ext uri="{BB962C8B-B14F-4D97-AF65-F5344CB8AC3E}">
        <p14:creationId xmlns:p14="http://schemas.microsoft.com/office/powerpoint/2010/main" val="3294265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B232CE6-7D6F-8D47-9826-BC461C6EA7E9}" type="slidenum">
              <a:rPr lang="en-US"/>
              <a:pPr/>
              <a:t>‹#›</a:t>
            </a:fld>
            <a:endParaRPr lang="en-US" sz="1400">
              <a:latin typeface="Arial" charset="0"/>
            </a:endParaRPr>
          </a:p>
        </p:txBody>
      </p:sp>
    </p:spTree>
    <p:extLst>
      <p:ext uri="{BB962C8B-B14F-4D97-AF65-F5344CB8AC3E}">
        <p14:creationId xmlns:p14="http://schemas.microsoft.com/office/powerpoint/2010/main" val="2571781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ECD8D2E-083D-F840-80D2-C9E56236DBA5}" type="slidenum">
              <a:rPr lang="en-US"/>
              <a:pPr/>
              <a:t>‹#›</a:t>
            </a:fld>
            <a:endParaRPr lang="en-US" sz="1400">
              <a:latin typeface="Arial" charset="0"/>
            </a:endParaRPr>
          </a:p>
        </p:txBody>
      </p:sp>
    </p:spTree>
    <p:extLst>
      <p:ext uri="{BB962C8B-B14F-4D97-AF65-F5344CB8AC3E}">
        <p14:creationId xmlns:p14="http://schemas.microsoft.com/office/powerpoint/2010/main" val="3394026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F9C10C09-0202-184C-9CE6-3CA0200947F3}" type="slidenum">
              <a:rPr lang="en-US"/>
              <a:pPr/>
              <a:t>‹#›</a:t>
            </a:fld>
            <a:endParaRPr lang="en-US" sz="1400">
              <a:latin typeface="Arial" charset="0"/>
            </a:endParaRPr>
          </a:p>
        </p:txBody>
      </p:sp>
    </p:spTree>
    <p:extLst>
      <p:ext uri="{BB962C8B-B14F-4D97-AF65-F5344CB8AC3E}">
        <p14:creationId xmlns:p14="http://schemas.microsoft.com/office/powerpoint/2010/main" val="943762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641F6BE-1538-4448-A814-AA37CB010BFB}" type="slidenum">
              <a:rPr lang="en-US"/>
              <a:pPr/>
              <a:t>‹#›</a:t>
            </a:fld>
            <a:endParaRPr lang="en-US" sz="1400">
              <a:latin typeface="Arial" charset="0"/>
            </a:endParaRPr>
          </a:p>
        </p:txBody>
      </p:sp>
    </p:spTree>
    <p:extLst>
      <p:ext uri="{BB962C8B-B14F-4D97-AF65-F5344CB8AC3E}">
        <p14:creationId xmlns:p14="http://schemas.microsoft.com/office/powerpoint/2010/main" val="217640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CC51B07-6F3C-7C4A-B9B4-A5F4852FA98E}" type="slidenum">
              <a:rPr lang="en-US"/>
              <a:pPr/>
              <a:t>‹#›</a:t>
            </a:fld>
            <a:endParaRPr lang="en-US" sz="1400">
              <a:latin typeface="Arial" charset="0"/>
            </a:endParaRPr>
          </a:p>
        </p:txBody>
      </p:sp>
    </p:spTree>
    <p:extLst>
      <p:ext uri="{BB962C8B-B14F-4D97-AF65-F5344CB8AC3E}">
        <p14:creationId xmlns:p14="http://schemas.microsoft.com/office/powerpoint/2010/main" val="600074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838200" y="1524000"/>
            <a:ext cx="73914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8547100" y="6529388"/>
            <a:ext cx="536575"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000">
                <a:solidFill>
                  <a:srgbClr val="998D5F"/>
                </a:solidFill>
                <a:latin typeface="+mn-lt"/>
              </a:defRPr>
            </a:lvl1pPr>
          </a:lstStyle>
          <a:p>
            <a:fld id="{6520FD64-FE62-0E4A-9543-993D50DEF92F}" type="slidenum">
              <a:rPr lang="en-US"/>
              <a:pPr/>
              <a:t>‹#›</a:t>
            </a:fld>
            <a:endParaRPr lang="en-US" sz="1400">
              <a:latin typeface="Arial" charset="0"/>
            </a:endParaRPr>
          </a:p>
        </p:txBody>
      </p:sp>
      <p:sp>
        <p:nvSpPr>
          <p:cNvPr id="1036" name="Text Box 12"/>
          <p:cNvSpPr txBox="1">
            <a:spLocks noChangeArrowheads="1"/>
          </p:cNvSpPr>
          <p:nvPr userDrawn="1"/>
        </p:nvSpPr>
        <p:spPr bwMode="auto">
          <a:xfrm>
            <a:off x="4876800" y="1676400"/>
            <a:ext cx="388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a:p>
        </p:txBody>
      </p:sp>
      <p:pic>
        <p:nvPicPr>
          <p:cNvPr id="2" name="Picture 1" descr="Header C1_CS6_302_ENG.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 y="-31"/>
            <a:ext cx="9206057" cy="1262055"/>
          </a:xfrm>
          <a:prstGeom prst="rect">
            <a:avLst/>
          </a:prstGeom>
        </p:spPr>
      </p:pic>
      <p:sp>
        <p:nvSpPr>
          <p:cNvPr id="1026" name="Rectangle 2"/>
          <p:cNvSpPr>
            <a:spLocks noGrp="1" noChangeArrowheads="1"/>
          </p:cNvSpPr>
          <p:nvPr>
            <p:ph type="title"/>
          </p:nvPr>
        </p:nvSpPr>
        <p:spPr bwMode="auto">
          <a:xfrm>
            <a:off x="3851920" y="160338"/>
            <a:ext cx="5112568"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r" rtl="0" fontAlgn="base">
        <a:spcBef>
          <a:spcPct val="0"/>
        </a:spcBef>
        <a:spcAft>
          <a:spcPct val="0"/>
        </a:spcAft>
        <a:defRPr sz="2400">
          <a:solidFill>
            <a:srgbClr val="003152"/>
          </a:solidFill>
          <a:latin typeface="+mj-lt"/>
          <a:ea typeface="+mj-ea"/>
          <a:cs typeface="+mj-cs"/>
        </a:defRPr>
      </a:lvl1pPr>
      <a:lvl2pPr algn="l" rtl="0" fontAlgn="base">
        <a:spcBef>
          <a:spcPct val="0"/>
        </a:spcBef>
        <a:spcAft>
          <a:spcPct val="0"/>
        </a:spcAft>
        <a:defRPr sz="2400">
          <a:solidFill>
            <a:schemeClr val="bg1"/>
          </a:solidFill>
          <a:latin typeface="Verdana" charset="0"/>
          <a:ea typeface="Osaka" charset="0"/>
          <a:cs typeface="Osaka" charset="0"/>
        </a:defRPr>
      </a:lvl2pPr>
      <a:lvl3pPr algn="l" rtl="0" fontAlgn="base">
        <a:spcBef>
          <a:spcPct val="0"/>
        </a:spcBef>
        <a:spcAft>
          <a:spcPct val="0"/>
        </a:spcAft>
        <a:defRPr sz="2400">
          <a:solidFill>
            <a:schemeClr val="bg1"/>
          </a:solidFill>
          <a:latin typeface="Verdana" charset="0"/>
          <a:ea typeface="Osaka" charset="0"/>
          <a:cs typeface="Osaka" charset="0"/>
        </a:defRPr>
      </a:lvl3pPr>
      <a:lvl4pPr algn="l" rtl="0" fontAlgn="base">
        <a:spcBef>
          <a:spcPct val="0"/>
        </a:spcBef>
        <a:spcAft>
          <a:spcPct val="0"/>
        </a:spcAft>
        <a:defRPr sz="2400">
          <a:solidFill>
            <a:schemeClr val="bg1"/>
          </a:solidFill>
          <a:latin typeface="Verdana" charset="0"/>
          <a:ea typeface="Osaka" charset="0"/>
          <a:cs typeface="Osaka" charset="0"/>
        </a:defRPr>
      </a:lvl4pPr>
      <a:lvl5pPr algn="l" rtl="0" fontAlgn="base">
        <a:spcBef>
          <a:spcPct val="0"/>
        </a:spcBef>
        <a:spcAft>
          <a:spcPct val="0"/>
        </a:spcAft>
        <a:defRPr sz="2400">
          <a:solidFill>
            <a:schemeClr val="bg1"/>
          </a:solidFill>
          <a:latin typeface="Verdana" charset="0"/>
          <a:ea typeface="Osaka" charset="0"/>
          <a:cs typeface="Osaka" charset="0"/>
        </a:defRPr>
      </a:lvl5pPr>
      <a:lvl6pPr marL="457200" algn="l" rtl="0" fontAlgn="base">
        <a:spcBef>
          <a:spcPct val="0"/>
        </a:spcBef>
        <a:spcAft>
          <a:spcPct val="0"/>
        </a:spcAft>
        <a:defRPr sz="2400">
          <a:solidFill>
            <a:schemeClr val="bg1"/>
          </a:solidFill>
          <a:latin typeface="Verdana" charset="0"/>
          <a:ea typeface="Osaka" charset="0"/>
          <a:cs typeface="Osaka" charset="0"/>
        </a:defRPr>
      </a:lvl6pPr>
      <a:lvl7pPr marL="914400" algn="l" rtl="0" fontAlgn="base">
        <a:spcBef>
          <a:spcPct val="0"/>
        </a:spcBef>
        <a:spcAft>
          <a:spcPct val="0"/>
        </a:spcAft>
        <a:defRPr sz="2400">
          <a:solidFill>
            <a:schemeClr val="bg1"/>
          </a:solidFill>
          <a:latin typeface="Verdana" charset="0"/>
          <a:ea typeface="Osaka" charset="0"/>
          <a:cs typeface="Osaka" charset="0"/>
        </a:defRPr>
      </a:lvl7pPr>
      <a:lvl8pPr marL="1371600" algn="l" rtl="0" fontAlgn="base">
        <a:spcBef>
          <a:spcPct val="0"/>
        </a:spcBef>
        <a:spcAft>
          <a:spcPct val="0"/>
        </a:spcAft>
        <a:defRPr sz="2400">
          <a:solidFill>
            <a:schemeClr val="bg1"/>
          </a:solidFill>
          <a:latin typeface="Verdana" charset="0"/>
          <a:ea typeface="Osaka" charset="0"/>
          <a:cs typeface="Osaka" charset="0"/>
        </a:defRPr>
      </a:lvl8pPr>
      <a:lvl9pPr marL="1828800" algn="l" rtl="0" fontAlgn="base">
        <a:spcBef>
          <a:spcPct val="0"/>
        </a:spcBef>
        <a:spcAft>
          <a:spcPct val="0"/>
        </a:spcAft>
        <a:defRPr sz="2400">
          <a:solidFill>
            <a:schemeClr val="bg1"/>
          </a:solidFill>
          <a:latin typeface="Verdana" charset="0"/>
          <a:ea typeface="Osaka" charset="0"/>
          <a:cs typeface="Osaka" charset="0"/>
        </a:defRPr>
      </a:lvl9pPr>
    </p:titleStyle>
    <p:bodyStyle>
      <a:lvl1pPr marL="230188" indent="-230188" algn="l" rtl="0" fontAlgn="base">
        <a:spcBef>
          <a:spcPct val="20000"/>
        </a:spcBef>
        <a:spcAft>
          <a:spcPct val="30000"/>
        </a:spcAft>
        <a:buFont typeface="Times" charset="0"/>
        <a:buChar char="•"/>
        <a:defRPr sz="2400">
          <a:solidFill>
            <a:srgbClr val="003152"/>
          </a:solidFill>
          <a:latin typeface="+mn-lt"/>
          <a:ea typeface="+mn-ea"/>
          <a:cs typeface="+mn-cs"/>
        </a:defRPr>
      </a:lvl1pPr>
      <a:lvl2pPr marL="688975" indent="-230188" algn="l" rtl="0" fontAlgn="base">
        <a:spcBef>
          <a:spcPct val="20000"/>
        </a:spcBef>
        <a:spcAft>
          <a:spcPct val="0"/>
        </a:spcAft>
        <a:buFont typeface="Times" charset="0"/>
        <a:buChar char="•"/>
        <a:defRPr sz="2000">
          <a:solidFill>
            <a:srgbClr val="557FA6"/>
          </a:solidFill>
          <a:latin typeface="+mn-lt"/>
          <a:ea typeface="+mn-ea"/>
          <a:cs typeface="+mn-cs"/>
        </a:defRPr>
      </a:lvl2pPr>
      <a:lvl3pPr marL="1196975" indent="-222250" algn="l" rtl="0" fontAlgn="base">
        <a:spcBef>
          <a:spcPct val="20000"/>
        </a:spcBef>
        <a:spcAft>
          <a:spcPct val="0"/>
        </a:spcAft>
        <a:buFont typeface="Times" charset="0"/>
        <a:buChar char="-"/>
        <a:defRPr>
          <a:solidFill>
            <a:srgbClr val="557FA6"/>
          </a:solidFill>
          <a:latin typeface="+mn-lt"/>
          <a:ea typeface="+mn-ea"/>
          <a:cs typeface="+mn-cs"/>
        </a:defRPr>
      </a:lvl3pPr>
      <a:lvl4pPr marL="1770063" indent="-230188" algn="l" rtl="0" fontAlgn="base">
        <a:spcBef>
          <a:spcPct val="20000"/>
        </a:spcBef>
        <a:spcAft>
          <a:spcPct val="0"/>
        </a:spcAft>
        <a:buFont typeface="Times" charset="0"/>
        <a:buChar char="-"/>
        <a:defRPr sz="1600">
          <a:solidFill>
            <a:srgbClr val="557FA6"/>
          </a:solidFill>
          <a:latin typeface="+mn-lt"/>
          <a:ea typeface="+mn-ea"/>
          <a:cs typeface="+mn-cs"/>
        </a:defRPr>
      </a:lvl4pPr>
      <a:lvl5pPr marL="2286000" indent="-246063" algn="l" rtl="0" fontAlgn="base">
        <a:spcBef>
          <a:spcPct val="20000"/>
        </a:spcBef>
        <a:spcAft>
          <a:spcPct val="0"/>
        </a:spcAft>
        <a:buFont typeface="Times" charset="0"/>
        <a:buChar char="-"/>
        <a:defRPr sz="1600">
          <a:solidFill>
            <a:srgbClr val="557FA6"/>
          </a:solidFill>
          <a:latin typeface="+mn-lt"/>
          <a:ea typeface="+mn-ea"/>
          <a:cs typeface="+mn-cs"/>
        </a:defRPr>
      </a:lvl5pPr>
      <a:lvl6pPr marL="2743200" indent="-246063" algn="l" rtl="0" fontAlgn="base">
        <a:spcBef>
          <a:spcPct val="20000"/>
        </a:spcBef>
        <a:spcAft>
          <a:spcPct val="0"/>
        </a:spcAft>
        <a:buFont typeface="Times" charset="0"/>
        <a:buChar char="-"/>
        <a:defRPr sz="1600">
          <a:solidFill>
            <a:srgbClr val="557FA6"/>
          </a:solidFill>
          <a:latin typeface="+mn-lt"/>
          <a:ea typeface="+mn-ea"/>
          <a:cs typeface="+mn-cs"/>
        </a:defRPr>
      </a:lvl6pPr>
      <a:lvl7pPr marL="3200400" indent="-246063" algn="l" rtl="0" fontAlgn="base">
        <a:spcBef>
          <a:spcPct val="20000"/>
        </a:spcBef>
        <a:spcAft>
          <a:spcPct val="0"/>
        </a:spcAft>
        <a:buFont typeface="Times" charset="0"/>
        <a:buChar char="-"/>
        <a:defRPr sz="1600">
          <a:solidFill>
            <a:srgbClr val="557FA6"/>
          </a:solidFill>
          <a:latin typeface="+mn-lt"/>
          <a:ea typeface="+mn-ea"/>
          <a:cs typeface="+mn-cs"/>
        </a:defRPr>
      </a:lvl7pPr>
      <a:lvl8pPr marL="3657600" indent="-246063" algn="l" rtl="0" fontAlgn="base">
        <a:spcBef>
          <a:spcPct val="20000"/>
        </a:spcBef>
        <a:spcAft>
          <a:spcPct val="0"/>
        </a:spcAft>
        <a:buFont typeface="Times" charset="0"/>
        <a:buChar char="-"/>
        <a:defRPr sz="1600">
          <a:solidFill>
            <a:srgbClr val="557FA6"/>
          </a:solidFill>
          <a:latin typeface="+mn-lt"/>
          <a:ea typeface="+mn-ea"/>
          <a:cs typeface="+mn-cs"/>
        </a:defRPr>
      </a:lvl8pPr>
      <a:lvl9pPr marL="4114800" indent="-246063" algn="l" rtl="0" fontAlgn="base">
        <a:spcBef>
          <a:spcPct val="20000"/>
        </a:spcBef>
        <a:spcAft>
          <a:spcPct val="0"/>
        </a:spcAft>
        <a:buFont typeface="Times" charset="0"/>
        <a:buChar char="-"/>
        <a:defRPr sz="1600">
          <a:solidFill>
            <a:srgbClr val="557FA6"/>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0" name="Rectangle 14"/>
          <p:cNvSpPr>
            <a:spLocks noGrp="1" noChangeArrowheads="1"/>
          </p:cNvSpPr>
          <p:nvPr>
            <p:ph type="ctrTitle"/>
          </p:nvPr>
        </p:nvSpPr>
        <p:spPr/>
        <p:txBody>
          <a:bodyPr/>
          <a:lstStyle/>
          <a:p>
            <a:pPr algn="ctr"/>
            <a:r>
              <a:rPr lang="en-US" i="1" dirty="0" smtClean="0">
                <a:solidFill>
                  <a:schemeClr val="bg1"/>
                </a:solidFill>
              </a:rPr>
              <a:t>T2 - Teaching </a:t>
            </a:r>
            <a:r>
              <a:rPr lang="en-US" i="1" dirty="0">
                <a:solidFill>
                  <a:schemeClr val="bg1"/>
                </a:solidFill>
              </a:rPr>
              <a:t>the </a:t>
            </a:r>
            <a:r>
              <a:rPr lang="en-US" i="1" dirty="0" smtClean="0">
                <a:solidFill>
                  <a:schemeClr val="bg1"/>
                </a:solidFill>
              </a:rPr>
              <a:t/>
            </a:r>
            <a:br>
              <a:rPr lang="en-US" i="1" dirty="0" smtClean="0">
                <a:solidFill>
                  <a:schemeClr val="bg1"/>
                </a:solidFill>
              </a:rPr>
            </a:br>
            <a:r>
              <a:rPr lang="en-US" i="1" dirty="0" smtClean="0">
                <a:solidFill>
                  <a:schemeClr val="bg1"/>
                </a:solidFill>
              </a:rPr>
              <a:t>Health Advocate </a:t>
            </a:r>
            <a:r>
              <a:rPr lang="en-US" i="1" dirty="0">
                <a:solidFill>
                  <a:schemeClr val="bg1"/>
                </a:solidFill>
              </a:rPr>
              <a:t>Role</a:t>
            </a:r>
            <a:endParaRPr lang="en-US" dirty="0">
              <a:solidFill>
                <a:schemeClr val="bg1"/>
              </a:solidFill>
            </a:endParaRPr>
          </a:p>
        </p:txBody>
      </p:sp>
      <p:sp>
        <p:nvSpPr>
          <p:cNvPr id="4111" name="Rectangle 15"/>
          <p:cNvSpPr>
            <a:spLocks noGrp="1" noChangeArrowheads="1"/>
          </p:cNvSpPr>
          <p:nvPr>
            <p:ph type="subTitle" idx="1"/>
          </p:nvPr>
        </p:nvSpPr>
        <p:spPr/>
        <p:txBody>
          <a:bodyPr/>
          <a:lstStyle/>
          <a:p>
            <a:r>
              <a:rPr lang="en-US" sz="1800" dirty="0">
                <a:solidFill>
                  <a:srgbClr val="110F35"/>
                </a:solidFill>
              </a:rPr>
              <a:t>Author: </a:t>
            </a:r>
            <a:r>
              <a:rPr lang="en-US" sz="1800" dirty="0" err="1">
                <a:solidFill>
                  <a:srgbClr val="110F35"/>
                </a:solidFill>
              </a:rPr>
              <a:t>Lorem</a:t>
            </a:r>
            <a:r>
              <a:rPr lang="en-US" sz="1800" dirty="0">
                <a:solidFill>
                  <a:srgbClr val="110F35"/>
                </a:solidFill>
              </a:rPr>
              <a:t> </a:t>
            </a:r>
            <a:r>
              <a:rPr lang="en-US" sz="1800" dirty="0" err="1">
                <a:solidFill>
                  <a:srgbClr val="110F35"/>
                </a:solidFill>
              </a:rPr>
              <a:t>ipsum</a:t>
            </a:r>
            <a:r>
              <a:rPr lang="en-US" sz="1800" dirty="0">
                <a:solidFill>
                  <a:srgbClr val="110F35"/>
                </a:solidFill>
              </a:rPr>
              <a:t> dolor sit</a:t>
            </a:r>
          </a:p>
          <a:p>
            <a:r>
              <a:rPr lang="en-US" sz="1800" dirty="0">
                <a:solidFill>
                  <a:srgbClr val="110F35"/>
                </a:solidFill>
              </a:rPr>
              <a:t>Date: Dolor sit am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10</a:t>
            </a:fld>
            <a:endParaRPr lang="en-US" sz="1400">
              <a:latin typeface="Arial" charset="0"/>
            </a:endParaRPr>
          </a:p>
        </p:txBody>
      </p:sp>
      <p:sp>
        <p:nvSpPr>
          <p:cNvPr id="20485" name="Rectangle 5"/>
          <p:cNvSpPr>
            <a:spLocks noGrp="1" noChangeArrowheads="1"/>
          </p:cNvSpPr>
          <p:nvPr>
            <p:ph type="title"/>
          </p:nvPr>
        </p:nvSpPr>
        <p:spPr/>
        <p:txBody>
          <a:bodyPr/>
          <a:lstStyle/>
          <a:p>
            <a:endParaRPr lang="en-US" dirty="0"/>
          </a:p>
        </p:txBody>
      </p:sp>
      <p:sp>
        <p:nvSpPr>
          <p:cNvPr id="20486" name="Rectangle 6"/>
          <p:cNvSpPr>
            <a:spLocks noGrp="1" noChangeArrowheads="1"/>
          </p:cNvSpPr>
          <p:nvPr>
            <p:ph type="body" idx="1"/>
          </p:nvPr>
        </p:nvSpPr>
        <p:spPr>
          <a:xfrm>
            <a:off x="827584" y="1556792"/>
            <a:ext cx="7395170" cy="4890864"/>
          </a:xfrm>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t>Guided </a:t>
            </a:r>
            <a:r>
              <a:rPr lang="en-US" dirty="0"/>
              <a:t>reflection and </a:t>
            </a:r>
            <a:r>
              <a:rPr lang="en-US" dirty="0" smtClean="0"/>
              <a:t>discussion</a:t>
            </a:r>
          </a:p>
          <a:p>
            <a:pPr marL="0" indent="0" algn="ctr">
              <a:buNone/>
            </a:pPr>
            <a:r>
              <a:rPr lang="en-US" dirty="0" smtClean="0"/>
              <a:t>Teaching Tool T3</a:t>
            </a:r>
            <a:endParaRPr lang="en-US" dirty="0"/>
          </a:p>
        </p:txBody>
      </p:sp>
    </p:spTree>
    <p:extLst>
      <p:ext uri="{BB962C8B-B14F-4D97-AF65-F5344CB8AC3E}">
        <p14:creationId xmlns:p14="http://schemas.microsoft.com/office/powerpoint/2010/main" val="199861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11</a:t>
            </a:fld>
            <a:endParaRPr lang="en-US" sz="1400">
              <a:latin typeface="Arial" charset="0"/>
            </a:endParaRPr>
          </a:p>
        </p:txBody>
      </p:sp>
      <p:sp>
        <p:nvSpPr>
          <p:cNvPr id="20485" name="Rectangle 5"/>
          <p:cNvSpPr>
            <a:spLocks noGrp="1" noChangeArrowheads="1"/>
          </p:cNvSpPr>
          <p:nvPr>
            <p:ph type="title"/>
          </p:nvPr>
        </p:nvSpPr>
        <p:spPr>
          <a:xfrm>
            <a:off x="3851920" y="188640"/>
            <a:ext cx="5112568" cy="914400"/>
          </a:xfrm>
        </p:spPr>
        <p:txBody>
          <a:bodyPr/>
          <a:lstStyle/>
          <a:p>
            <a:r>
              <a:rPr lang="en-US" dirty="0"/>
              <a:t>Key process steps in health advocacy</a:t>
            </a:r>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r>
              <a:rPr lang="en-US" sz="2000" dirty="0" smtClean="0"/>
              <a:t>1. Establish an understanding of the patient’s </a:t>
            </a:r>
            <a:br>
              <a:rPr lang="en-US" sz="2000" dirty="0" smtClean="0"/>
            </a:br>
            <a:r>
              <a:rPr lang="en-US" sz="2000" dirty="0" smtClean="0"/>
              <a:t>    preferences, needs, strengths, and values for health </a:t>
            </a:r>
            <a:br>
              <a:rPr lang="en-US" sz="2000" dirty="0" smtClean="0"/>
            </a:br>
            <a:r>
              <a:rPr lang="en-US" sz="2000" dirty="0" smtClean="0"/>
              <a:t>    care.</a:t>
            </a:r>
          </a:p>
          <a:p>
            <a:pPr marL="0" indent="0">
              <a:buNone/>
            </a:pPr>
            <a:r>
              <a:rPr lang="en-US" sz="2000" dirty="0" smtClean="0"/>
              <a:t>2. Collaborate with the patient, other health care </a:t>
            </a:r>
            <a:br>
              <a:rPr lang="en-US" sz="2000" dirty="0" smtClean="0"/>
            </a:br>
            <a:r>
              <a:rPr lang="en-US" sz="2000" dirty="0" smtClean="0"/>
              <a:t>    professionals, and/or health promotion organizations.</a:t>
            </a:r>
          </a:p>
          <a:p>
            <a:pPr marL="0" indent="0">
              <a:buNone/>
            </a:pPr>
            <a:r>
              <a:rPr lang="en-US" sz="2000" dirty="0" smtClean="0"/>
              <a:t>3. Develop the action plan with the patient, other health </a:t>
            </a:r>
            <a:br>
              <a:rPr lang="en-US" sz="2000" dirty="0" smtClean="0"/>
            </a:br>
            <a:r>
              <a:rPr lang="en-US" sz="2000" dirty="0" smtClean="0"/>
              <a:t>    are professionals, and/or health promotion </a:t>
            </a:r>
            <a:br>
              <a:rPr lang="en-US" sz="2000" dirty="0" smtClean="0"/>
            </a:br>
            <a:r>
              <a:rPr lang="en-US" sz="2000" dirty="0" smtClean="0"/>
              <a:t>    organizations to help the patient achieve their self-</a:t>
            </a:r>
            <a:br>
              <a:rPr lang="en-US" sz="2000" dirty="0" smtClean="0"/>
            </a:br>
            <a:r>
              <a:rPr lang="en-US" sz="2000" dirty="0" smtClean="0"/>
              <a:t>    identified goals.</a:t>
            </a:r>
          </a:p>
          <a:p>
            <a:pPr marL="0" indent="0">
              <a:buNone/>
            </a:pPr>
            <a:r>
              <a:rPr lang="en-US" sz="2000" dirty="0" smtClean="0"/>
              <a:t>4. Implement the agreed-to plan (i.e. by supporting, </a:t>
            </a:r>
            <a:br>
              <a:rPr lang="en-US" sz="2000" dirty="0" smtClean="0"/>
            </a:br>
            <a:r>
              <a:rPr lang="en-US" sz="2000" dirty="0" smtClean="0"/>
              <a:t>    following, or on occasion leading, as appropriate).</a:t>
            </a:r>
          </a:p>
          <a:p>
            <a:pPr marL="0" indent="0">
              <a:buNone/>
            </a:pPr>
            <a:r>
              <a:rPr lang="en-US" sz="2000" dirty="0" smtClean="0"/>
              <a:t>5. Maintain open communication with the patient, other </a:t>
            </a:r>
            <a:br>
              <a:rPr lang="en-US" sz="2000" dirty="0" smtClean="0"/>
            </a:br>
            <a:r>
              <a:rPr lang="en-US" sz="2000" dirty="0" smtClean="0"/>
              <a:t>    health care professionals, and/or health promotion </a:t>
            </a:r>
            <a:br>
              <a:rPr lang="en-US" sz="2000" dirty="0" smtClean="0"/>
            </a:br>
            <a:r>
              <a:rPr lang="en-US" sz="2000" dirty="0" smtClean="0"/>
              <a:t>    organizations.</a:t>
            </a:r>
            <a:endParaRPr lang="en-US" sz="2000" dirty="0"/>
          </a:p>
        </p:txBody>
      </p:sp>
    </p:spTree>
    <p:extLst>
      <p:ext uri="{BB962C8B-B14F-4D97-AF65-F5344CB8AC3E}">
        <p14:creationId xmlns:p14="http://schemas.microsoft.com/office/powerpoint/2010/main" val="2302684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12</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Putting health advocacy into action</a:t>
            </a:r>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r>
              <a:rPr lang="en-US" dirty="0" smtClean="0"/>
              <a:t> </a:t>
            </a:r>
          </a:p>
          <a:p>
            <a:pPr>
              <a:buFont typeface="Verdana" pitchFamily="34" charset="0"/>
              <a:buChar char="•"/>
            </a:pPr>
            <a:endParaRPr lang="en-US" dirty="0"/>
          </a:p>
          <a:p>
            <a:pPr marL="0" indent="0">
              <a:buNone/>
            </a:pPr>
            <a:r>
              <a:rPr lang="en-US" dirty="0"/>
              <a:t>1. Advocacy for services or resources.</a:t>
            </a:r>
          </a:p>
          <a:p>
            <a:pPr marL="0" indent="0">
              <a:buNone/>
            </a:pPr>
            <a:r>
              <a:rPr lang="en-US" dirty="0"/>
              <a:t>2. Advocacy for healthy </a:t>
            </a:r>
            <a:r>
              <a:rPr lang="en-US" dirty="0" err="1"/>
              <a:t>behaviours</a:t>
            </a:r>
            <a:r>
              <a:rPr lang="en-US" dirty="0"/>
              <a:t>.</a:t>
            </a:r>
          </a:p>
          <a:p>
            <a:pPr marL="0" indent="0">
              <a:buNone/>
            </a:pPr>
            <a:r>
              <a:rPr lang="en-US" dirty="0"/>
              <a:t>3. Advocacy for prevention, promotion, </a:t>
            </a:r>
            <a:r>
              <a:rPr lang="en-US" dirty="0" smtClean="0"/>
              <a:t/>
            </a:r>
            <a:br>
              <a:rPr lang="en-US" dirty="0" smtClean="0"/>
            </a:br>
            <a:r>
              <a:rPr lang="en-US" dirty="0" smtClean="0"/>
              <a:t>    surveillance</a:t>
            </a:r>
            <a:r>
              <a:rPr lang="en-US" dirty="0"/>
              <a:t>.</a:t>
            </a:r>
          </a:p>
        </p:txBody>
      </p:sp>
    </p:spTree>
    <p:extLst>
      <p:ext uri="{BB962C8B-B14F-4D97-AF65-F5344CB8AC3E}">
        <p14:creationId xmlns:p14="http://schemas.microsoft.com/office/powerpoint/2010/main" val="27758283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13</a:t>
            </a:fld>
            <a:endParaRPr lang="en-US" sz="1400">
              <a:latin typeface="Arial" charset="0"/>
            </a:endParaRPr>
          </a:p>
        </p:txBody>
      </p:sp>
      <p:sp>
        <p:nvSpPr>
          <p:cNvPr id="20485" name="Rectangle 5"/>
          <p:cNvSpPr>
            <a:spLocks noGrp="1" noChangeArrowheads="1"/>
          </p:cNvSpPr>
          <p:nvPr>
            <p:ph type="title"/>
          </p:nvPr>
        </p:nvSpPr>
        <p:spPr/>
        <p:txBody>
          <a:bodyPr/>
          <a:lstStyle/>
          <a:p>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t>Small Group Activity</a:t>
            </a:r>
            <a:endParaRPr lang="en-US" i="1" dirty="0" smtClean="0">
              <a:solidFill>
                <a:srgbClr val="557FA6"/>
              </a:solidFill>
              <a:latin typeface="Frutiger LT Std 45 Light"/>
              <a:ea typeface="MS Mincho"/>
              <a:cs typeface="Times New Roman"/>
            </a:endParaRPr>
          </a:p>
        </p:txBody>
      </p:sp>
    </p:spTree>
    <p:extLst>
      <p:ext uri="{BB962C8B-B14F-4D97-AF65-F5344CB8AC3E}">
        <p14:creationId xmlns:p14="http://schemas.microsoft.com/office/powerpoint/2010/main" val="2130623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14</a:t>
            </a:fld>
            <a:endParaRPr lang="en-US" sz="1400">
              <a:latin typeface="Arial" charset="0"/>
            </a:endParaRPr>
          </a:p>
        </p:txBody>
      </p:sp>
      <p:sp>
        <p:nvSpPr>
          <p:cNvPr id="20485" name="Rectangle 5"/>
          <p:cNvSpPr>
            <a:spLocks noGrp="1" noChangeArrowheads="1"/>
          </p:cNvSpPr>
          <p:nvPr>
            <p:ph type="title"/>
          </p:nvPr>
        </p:nvSpPr>
        <p:spPr/>
        <p:txBody>
          <a:bodyPr/>
          <a:lstStyle/>
          <a:p>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0" indent="0" algn="ctr">
              <a:buNone/>
            </a:pPr>
            <a:endParaRPr lang="en-US" dirty="0" smtClean="0">
              <a:ea typeface="MS Mincho"/>
              <a:cs typeface="Times New Roman"/>
            </a:endParaRPr>
          </a:p>
          <a:p>
            <a:pPr marL="0" indent="0" algn="ctr">
              <a:buNone/>
            </a:pPr>
            <a:endParaRPr lang="en-US" dirty="0">
              <a:ea typeface="MS Mincho"/>
              <a:cs typeface="Times New Roman"/>
            </a:endParaRPr>
          </a:p>
          <a:p>
            <a:pPr marL="0" indent="0" algn="ctr">
              <a:buNone/>
            </a:pPr>
            <a:endParaRPr lang="en-US" dirty="0" smtClean="0">
              <a:ea typeface="MS Mincho"/>
              <a:cs typeface="Times New Roman"/>
            </a:endParaRPr>
          </a:p>
          <a:p>
            <a:pPr marL="0" indent="0" algn="ctr">
              <a:buNone/>
            </a:pPr>
            <a:r>
              <a:rPr lang="en-US" dirty="0" smtClean="0">
                <a:ea typeface="MS Mincho"/>
                <a:cs typeface="Times New Roman"/>
              </a:rPr>
              <a:t>Health </a:t>
            </a:r>
            <a:r>
              <a:rPr lang="en-US" dirty="0">
                <a:ea typeface="MS Mincho"/>
                <a:cs typeface="Times New Roman"/>
              </a:rPr>
              <a:t>advocacy in day-to-day practice</a:t>
            </a:r>
          </a:p>
        </p:txBody>
      </p:sp>
    </p:spTree>
    <p:extLst>
      <p:ext uri="{BB962C8B-B14F-4D97-AF65-F5344CB8AC3E}">
        <p14:creationId xmlns:p14="http://schemas.microsoft.com/office/powerpoint/2010/main" val="15898166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15</a:t>
            </a:fld>
            <a:endParaRPr lang="en-US" sz="1400">
              <a:latin typeface="Arial" charset="0"/>
            </a:endParaRPr>
          </a:p>
        </p:txBody>
      </p:sp>
      <p:sp>
        <p:nvSpPr>
          <p:cNvPr id="20485" name="Rectangle 5"/>
          <p:cNvSpPr>
            <a:spLocks noGrp="1" noChangeArrowheads="1"/>
          </p:cNvSpPr>
          <p:nvPr>
            <p:ph type="title"/>
          </p:nvPr>
        </p:nvSpPr>
        <p:spPr/>
        <p:txBody>
          <a:bodyPr/>
          <a:lstStyle/>
          <a:p>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0" indent="0" algn="ctr">
              <a:buNone/>
            </a:pPr>
            <a:endParaRPr lang="en-US" dirty="0" smtClean="0">
              <a:ea typeface="MS Mincho"/>
              <a:cs typeface="Times New Roman"/>
            </a:endParaRPr>
          </a:p>
          <a:p>
            <a:pPr marL="0" indent="0" algn="ctr">
              <a:buNone/>
            </a:pPr>
            <a:endParaRPr lang="en-US" dirty="0">
              <a:ea typeface="MS Mincho"/>
              <a:cs typeface="Times New Roman"/>
            </a:endParaRPr>
          </a:p>
          <a:p>
            <a:pPr marL="0" indent="0" algn="ctr">
              <a:buNone/>
            </a:pPr>
            <a:endParaRPr lang="en-US" dirty="0" smtClean="0">
              <a:ea typeface="MS Mincho"/>
              <a:cs typeface="Times New Roman"/>
            </a:endParaRPr>
          </a:p>
          <a:p>
            <a:pPr marL="0" indent="0" algn="ctr">
              <a:buNone/>
            </a:pPr>
            <a:r>
              <a:rPr lang="en-US" dirty="0" smtClean="0">
                <a:ea typeface="MS Mincho"/>
                <a:cs typeface="Times New Roman"/>
              </a:rPr>
              <a:t>Guided </a:t>
            </a:r>
            <a:r>
              <a:rPr lang="en-US" dirty="0">
                <a:ea typeface="MS Mincho"/>
                <a:cs typeface="Times New Roman"/>
              </a:rPr>
              <a:t>reflection and discussion</a:t>
            </a:r>
          </a:p>
        </p:txBody>
      </p:sp>
    </p:spTree>
    <p:extLst>
      <p:ext uri="{BB962C8B-B14F-4D97-AF65-F5344CB8AC3E}">
        <p14:creationId xmlns:p14="http://schemas.microsoft.com/office/powerpoint/2010/main" val="38775011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16</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Tips for teaching health advocacy</a:t>
            </a:r>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r>
              <a:rPr lang="en-US" dirty="0" smtClean="0"/>
              <a:t>1</a:t>
            </a:r>
            <a:r>
              <a:rPr lang="en-US" dirty="0"/>
              <a:t>. Provide resources about health advocacy </a:t>
            </a:r>
            <a:r>
              <a:rPr lang="en-US" dirty="0" smtClean="0"/>
              <a:t/>
            </a:r>
            <a:br>
              <a:rPr lang="en-US" dirty="0" smtClean="0"/>
            </a:br>
            <a:r>
              <a:rPr lang="en-US" dirty="0" smtClean="0"/>
              <a:t>    needs </a:t>
            </a:r>
            <a:r>
              <a:rPr lang="en-US" dirty="0"/>
              <a:t>of </a:t>
            </a:r>
            <a:r>
              <a:rPr lang="en-US" dirty="0" smtClean="0"/>
              <a:t>the communities </a:t>
            </a:r>
            <a:r>
              <a:rPr lang="en-US" dirty="0"/>
              <a:t>and populations </a:t>
            </a:r>
            <a:r>
              <a:rPr lang="en-US" dirty="0" smtClean="0"/>
              <a:t/>
            </a:r>
            <a:br>
              <a:rPr lang="en-US" dirty="0" smtClean="0"/>
            </a:br>
            <a:r>
              <a:rPr lang="en-US" dirty="0" smtClean="0"/>
              <a:t>    you </a:t>
            </a:r>
            <a:r>
              <a:rPr lang="en-US" dirty="0"/>
              <a:t>serve.</a:t>
            </a:r>
          </a:p>
          <a:p>
            <a:pPr marL="0" indent="0">
              <a:buNone/>
            </a:pPr>
            <a:r>
              <a:rPr lang="en-US" dirty="0"/>
              <a:t>2. Start a conversation about health advocacy.</a:t>
            </a:r>
          </a:p>
          <a:p>
            <a:pPr marL="0" indent="0">
              <a:buNone/>
            </a:pPr>
            <a:r>
              <a:rPr lang="en-US" dirty="0"/>
              <a:t>3. Model health advocacy.</a:t>
            </a:r>
          </a:p>
          <a:p>
            <a:pPr marL="0" indent="0">
              <a:buNone/>
            </a:pPr>
            <a:r>
              <a:rPr lang="en-US" dirty="0"/>
              <a:t>4. Signpost when you start to act as an </a:t>
            </a:r>
            <a:r>
              <a:rPr lang="en-US" dirty="0" smtClean="0"/>
              <a:t/>
            </a:r>
            <a:br>
              <a:rPr lang="en-US" dirty="0" smtClean="0"/>
            </a:br>
            <a:r>
              <a:rPr lang="en-US" dirty="0" smtClean="0"/>
              <a:t>    advocate</a:t>
            </a:r>
            <a:r>
              <a:rPr lang="en-US" dirty="0"/>
              <a:t>.</a:t>
            </a:r>
          </a:p>
          <a:p>
            <a:pPr marL="0" indent="0">
              <a:buNone/>
            </a:pPr>
            <a:r>
              <a:rPr lang="en-US" dirty="0"/>
              <a:t>5. Help learners recognize advocacy needs</a:t>
            </a:r>
          </a:p>
          <a:p>
            <a:pPr marL="0" indent="0">
              <a:buNone/>
            </a:pPr>
            <a:r>
              <a:rPr lang="en-US" dirty="0"/>
              <a:t>6. Create opportunities for learners to act as </a:t>
            </a:r>
            <a:r>
              <a:rPr lang="en-US" dirty="0" smtClean="0"/>
              <a:t/>
            </a:r>
            <a:br>
              <a:rPr lang="en-US" dirty="0" smtClean="0"/>
            </a:br>
            <a:r>
              <a:rPr lang="en-US" dirty="0" smtClean="0"/>
              <a:t>    advocates</a:t>
            </a:r>
            <a:r>
              <a:rPr lang="en-US" dirty="0"/>
              <a:t>.</a:t>
            </a:r>
            <a:endParaRPr lang="en-US" dirty="0" smtClean="0">
              <a:ea typeface="MS Mincho"/>
              <a:cs typeface="Times New Roman"/>
            </a:endParaRPr>
          </a:p>
        </p:txBody>
      </p:sp>
    </p:spTree>
    <p:extLst>
      <p:ext uri="{BB962C8B-B14F-4D97-AF65-F5344CB8AC3E}">
        <p14:creationId xmlns:p14="http://schemas.microsoft.com/office/powerpoint/2010/main" val="23586660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17</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Tips for assessing health advocacy</a:t>
            </a:r>
          </a:p>
        </p:txBody>
      </p:sp>
      <p:sp>
        <p:nvSpPr>
          <p:cNvPr id="20486" name="Rectangle 6"/>
          <p:cNvSpPr>
            <a:spLocks noGrp="1" noChangeArrowheads="1"/>
          </p:cNvSpPr>
          <p:nvPr>
            <p:ph type="body" idx="1"/>
          </p:nvPr>
        </p:nvSpPr>
        <p:spPr>
          <a:xfrm>
            <a:off x="683568" y="1556792"/>
            <a:ext cx="7776864" cy="4890864"/>
          </a:xfrm>
        </p:spPr>
        <p:txBody>
          <a:bodyPr/>
          <a:lstStyle/>
          <a:p>
            <a:pPr marL="0" indent="0">
              <a:buNone/>
            </a:pPr>
            <a:endParaRPr lang="en-US" dirty="0" smtClean="0">
              <a:ea typeface="MS Mincho"/>
              <a:cs typeface="Times New Roman"/>
            </a:endParaRPr>
          </a:p>
          <a:p>
            <a:pPr marL="0" indent="0">
              <a:buNone/>
            </a:pPr>
            <a:r>
              <a:rPr lang="en-US" dirty="0" smtClean="0">
                <a:ea typeface="MS Mincho"/>
                <a:cs typeface="Times New Roman"/>
              </a:rPr>
              <a:t>1</a:t>
            </a:r>
            <a:r>
              <a:rPr lang="en-US" dirty="0">
                <a:ea typeface="MS Mincho"/>
                <a:cs typeface="Times New Roman"/>
              </a:rPr>
              <a:t>. Assess in a clinical setting with the help of </a:t>
            </a:r>
            <a:r>
              <a:rPr lang="en-US" dirty="0" smtClean="0">
                <a:ea typeface="MS Mincho"/>
                <a:cs typeface="Times New Roman"/>
              </a:rPr>
              <a:t/>
            </a:r>
            <a:br>
              <a:rPr lang="en-US" dirty="0" smtClean="0">
                <a:ea typeface="MS Mincho"/>
                <a:cs typeface="Times New Roman"/>
              </a:rPr>
            </a:br>
            <a:r>
              <a:rPr lang="en-US" dirty="0" smtClean="0">
                <a:ea typeface="MS Mincho"/>
                <a:cs typeface="Times New Roman"/>
              </a:rPr>
              <a:t>    other health professionals</a:t>
            </a:r>
            <a:r>
              <a:rPr lang="en-US" dirty="0">
                <a:ea typeface="MS Mincho"/>
                <a:cs typeface="Times New Roman"/>
              </a:rPr>
              <a:t>.</a:t>
            </a:r>
          </a:p>
          <a:p>
            <a:pPr marL="0" indent="0">
              <a:buNone/>
            </a:pPr>
            <a:r>
              <a:rPr lang="en-US" dirty="0">
                <a:ea typeface="MS Mincho"/>
                <a:cs typeface="Times New Roman"/>
              </a:rPr>
              <a:t>2. Include health advocacy in case </a:t>
            </a:r>
            <a:r>
              <a:rPr lang="en-US" dirty="0" smtClean="0">
                <a:ea typeface="MS Mincho"/>
                <a:cs typeface="Times New Roman"/>
              </a:rPr>
              <a:t/>
            </a:r>
            <a:br>
              <a:rPr lang="en-US" dirty="0" smtClean="0">
                <a:ea typeface="MS Mincho"/>
                <a:cs typeface="Times New Roman"/>
              </a:rPr>
            </a:br>
            <a:r>
              <a:rPr lang="en-US" dirty="0" smtClean="0">
                <a:ea typeface="MS Mincho"/>
                <a:cs typeface="Times New Roman"/>
              </a:rPr>
              <a:t>    presentations</a:t>
            </a:r>
            <a:r>
              <a:rPr lang="en-US" dirty="0">
                <a:ea typeface="MS Mincho"/>
                <a:cs typeface="Times New Roman"/>
              </a:rPr>
              <a:t>, case reports </a:t>
            </a:r>
            <a:r>
              <a:rPr lang="en-US" dirty="0" smtClean="0">
                <a:ea typeface="MS Mincho"/>
                <a:cs typeface="Times New Roman"/>
              </a:rPr>
              <a:t>and rounds</a:t>
            </a:r>
            <a:r>
              <a:rPr lang="en-US" dirty="0">
                <a:ea typeface="MS Mincho"/>
                <a:cs typeface="Times New Roman"/>
              </a:rPr>
              <a:t>.</a:t>
            </a:r>
          </a:p>
          <a:p>
            <a:pPr marL="0" indent="0">
              <a:buNone/>
            </a:pPr>
            <a:r>
              <a:rPr lang="en-US" dirty="0">
                <a:ea typeface="MS Mincho"/>
                <a:cs typeface="Times New Roman"/>
              </a:rPr>
              <a:t>3. Assess how your learners are balancing the </a:t>
            </a:r>
            <a:r>
              <a:rPr lang="en-US" dirty="0" smtClean="0">
                <a:ea typeface="MS Mincho"/>
                <a:cs typeface="Times New Roman"/>
              </a:rPr>
              <a:t/>
            </a:r>
            <a:br>
              <a:rPr lang="en-US" dirty="0" smtClean="0">
                <a:ea typeface="MS Mincho"/>
                <a:cs typeface="Times New Roman"/>
              </a:rPr>
            </a:br>
            <a:r>
              <a:rPr lang="en-US" dirty="0" smtClean="0">
                <a:ea typeface="MS Mincho"/>
                <a:cs typeface="Times New Roman"/>
              </a:rPr>
              <a:t>    needs </a:t>
            </a:r>
            <a:r>
              <a:rPr lang="en-US" dirty="0">
                <a:ea typeface="MS Mincho"/>
                <a:cs typeface="Times New Roman"/>
              </a:rPr>
              <a:t>for </a:t>
            </a:r>
            <a:r>
              <a:rPr lang="en-US" dirty="0" smtClean="0">
                <a:ea typeface="MS Mincho"/>
                <a:cs typeface="Times New Roman"/>
              </a:rPr>
              <a:t>health advocacy</a:t>
            </a:r>
          </a:p>
        </p:txBody>
      </p:sp>
    </p:spTree>
    <p:extLst>
      <p:ext uri="{BB962C8B-B14F-4D97-AF65-F5344CB8AC3E}">
        <p14:creationId xmlns:p14="http://schemas.microsoft.com/office/powerpoint/2010/main" val="18926066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2F40FBA-3301-A84E-9647-1849E66ACCE1}" type="slidenum">
              <a:rPr lang="en-US"/>
              <a:pPr/>
              <a:t>18</a:t>
            </a:fld>
            <a:endParaRPr lang="en-US" sz="1400">
              <a:latin typeface="Arial" charset="0"/>
            </a:endParaRPr>
          </a:p>
        </p:txBody>
      </p:sp>
      <p:sp>
        <p:nvSpPr>
          <p:cNvPr id="7208" name="Rectangle 40"/>
          <p:cNvSpPr>
            <a:spLocks noGrp="1" noChangeArrowheads="1"/>
          </p:cNvSpPr>
          <p:nvPr>
            <p:ph type="title"/>
          </p:nvPr>
        </p:nvSpPr>
        <p:spPr/>
        <p:txBody>
          <a:bodyPr/>
          <a:lstStyle/>
          <a:p>
            <a:pPr marL="0" indent="0"/>
            <a:r>
              <a:rPr lang="en-US" dirty="0"/>
              <a:t>Objectives and agenda</a:t>
            </a:r>
          </a:p>
        </p:txBody>
      </p:sp>
      <p:sp>
        <p:nvSpPr>
          <p:cNvPr id="7209" name="Rectangle 41"/>
          <p:cNvSpPr>
            <a:spLocks noGrp="1" noChangeArrowheads="1"/>
          </p:cNvSpPr>
          <p:nvPr>
            <p:ph type="body" idx="1"/>
          </p:nvPr>
        </p:nvSpPr>
        <p:spPr/>
        <p:txBody>
          <a:bodyPr/>
          <a:lstStyle/>
          <a:p>
            <a:pPr marL="0" indent="0">
              <a:buNone/>
            </a:pPr>
            <a:endParaRPr lang="en-US" dirty="0" smtClean="0"/>
          </a:p>
          <a:p>
            <a:pPr marL="0" indent="0">
              <a:buNone/>
            </a:pPr>
            <a:r>
              <a:rPr lang="en-US" dirty="0" smtClean="0"/>
              <a:t>1. </a:t>
            </a:r>
            <a:r>
              <a:rPr lang="en-US" dirty="0"/>
              <a:t>Recognize common words related to the </a:t>
            </a:r>
            <a:r>
              <a:rPr lang="en-US" dirty="0" smtClean="0"/>
              <a:t/>
            </a:r>
            <a:br>
              <a:rPr lang="en-US" dirty="0" smtClean="0"/>
            </a:br>
            <a:r>
              <a:rPr lang="en-US" dirty="0" smtClean="0"/>
              <a:t>    process </a:t>
            </a:r>
            <a:r>
              <a:rPr lang="en-US" dirty="0"/>
              <a:t>and content </a:t>
            </a:r>
            <a:r>
              <a:rPr lang="en-US" dirty="0" smtClean="0"/>
              <a:t>of health </a:t>
            </a:r>
            <a:r>
              <a:rPr lang="en-US" dirty="0"/>
              <a:t>advocacy.</a:t>
            </a:r>
          </a:p>
          <a:p>
            <a:pPr marL="0" indent="0">
              <a:buNone/>
            </a:pPr>
            <a:r>
              <a:rPr lang="en-US" dirty="0"/>
              <a:t>2. Apply key health advocacy steps to </a:t>
            </a:r>
            <a:r>
              <a:rPr lang="en-US" dirty="0" smtClean="0"/>
              <a:t/>
            </a:r>
            <a:br>
              <a:rPr lang="en-US" dirty="0" smtClean="0"/>
            </a:br>
            <a:r>
              <a:rPr lang="en-US" dirty="0" smtClean="0"/>
              <a:t>    examples </a:t>
            </a:r>
            <a:r>
              <a:rPr lang="en-US" dirty="0"/>
              <a:t>from </a:t>
            </a:r>
            <a:r>
              <a:rPr lang="en-US" dirty="0" smtClean="0"/>
              <a:t>day-to-day practice</a:t>
            </a:r>
            <a:r>
              <a:rPr lang="en-US" dirty="0"/>
              <a:t>.</a:t>
            </a:r>
          </a:p>
          <a:p>
            <a:pPr marL="0" indent="0">
              <a:buNone/>
            </a:pPr>
            <a:r>
              <a:rPr lang="en-US" dirty="0"/>
              <a:t>3. Develop a personal health advocacy </a:t>
            </a:r>
            <a:r>
              <a:rPr lang="en-US" dirty="0" smtClean="0"/>
              <a:t/>
            </a:r>
            <a:br>
              <a:rPr lang="en-US" dirty="0" smtClean="0"/>
            </a:br>
            <a:r>
              <a:rPr lang="en-US" dirty="0" smtClean="0"/>
              <a:t>    resource </a:t>
            </a:r>
            <a:r>
              <a:rPr lang="en-US" dirty="0"/>
              <a:t>for </a:t>
            </a:r>
            <a:r>
              <a:rPr lang="en-US" dirty="0" smtClean="0"/>
              <a:t>common patient </a:t>
            </a:r>
            <a:r>
              <a:rPr lang="en-US" dirty="0"/>
              <a:t>needs.</a:t>
            </a:r>
          </a:p>
        </p:txBody>
      </p:sp>
    </p:spTree>
    <p:extLst>
      <p:ext uri="{BB962C8B-B14F-4D97-AF65-F5344CB8AC3E}">
        <p14:creationId xmlns:p14="http://schemas.microsoft.com/office/powerpoint/2010/main" val="2582082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2F40FBA-3301-A84E-9647-1849E66ACCE1}" type="slidenum">
              <a:rPr lang="en-US"/>
              <a:pPr/>
              <a:t>19</a:t>
            </a:fld>
            <a:endParaRPr lang="en-US" sz="1400">
              <a:latin typeface="Arial" charset="0"/>
            </a:endParaRPr>
          </a:p>
        </p:txBody>
      </p:sp>
      <p:sp>
        <p:nvSpPr>
          <p:cNvPr id="7208" name="Rectangle 40"/>
          <p:cNvSpPr>
            <a:spLocks noGrp="1" noChangeArrowheads="1"/>
          </p:cNvSpPr>
          <p:nvPr>
            <p:ph type="title"/>
          </p:nvPr>
        </p:nvSpPr>
        <p:spPr/>
        <p:txBody>
          <a:bodyPr/>
          <a:lstStyle/>
          <a:p>
            <a:pPr marL="0" indent="0"/>
            <a:r>
              <a:rPr lang="en-US" dirty="0" smtClean="0"/>
              <a:t>References</a:t>
            </a:r>
            <a:endParaRPr lang="en-US" dirty="0"/>
          </a:p>
        </p:txBody>
      </p:sp>
      <p:sp>
        <p:nvSpPr>
          <p:cNvPr id="7209" name="Rectangle 41"/>
          <p:cNvSpPr>
            <a:spLocks noGrp="1" noChangeArrowheads="1"/>
          </p:cNvSpPr>
          <p:nvPr>
            <p:ph type="body" idx="1"/>
          </p:nvPr>
        </p:nvSpPr>
        <p:spPr/>
        <p:txBody>
          <a:bodyPr/>
          <a:lstStyle/>
          <a:p>
            <a:pPr marL="0" indent="0">
              <a:buNone/>
            </a:pPr>
            <a:endParaRPr lang="en-US" dirty="0" smtClean="0"/>
          </a:p>
          <a:p>
            <a:r>
              <a:rPr lang="en-US" dirty="0" err="1"/>
              <a:t>Sherbino</a:t>
            </a:r>
            <a:r>
              <a:rPr lang="en-US" dirty="0"/>
              <a:t> J, </a:t>
            </a:r>
            <a:r>
              <a:rPr lang="en-US" dirty="0" err="1"/>
              <a:t>Bonnycastle</a:t>
            </a:r>
            <a:r>
              <a:rPr lang="en-US" dirty="0"/>
              <a:t> D, Côté B, Flynn L, Hunter A, </a:t>
            </a:r>
            <a:r>
              <a:rPr lang="en-US" dirty="0" err="1"/>
              <a:t>Ince</a:t>
            </a:r>
            <a:r>
              <a:rPr lang="en-US" dirty="0"/>
              <a:t>-Cushman D, </a:t>
            </a:r>
            <a:r>
              <a:rPr lang="en-US" dirty="0" err="1"/>
              <a:t>Konkin</a:t>
            </a:r>
            <a:r>
              <a:rPr lang="en-US" dirty="0"/>
              <a:t> J, Oandasan I, </a:t>
            </a:r>
            <a:r>
              <a:rPr lang="en-US" dirty="0" err="1"/>
              <a:t>Regehr</a:t>
            </a:r>
            <a:r>
              <a:rPr lang="en-US" dirty="0"/>
              <a:t> G, Richardson D, </a:t>
            </a:r>
            <a:r>
              <a:rPr lang="en-US" dirty="0" err="1"/>
              <a:t>Zigby</a:t>
            </a:r>
            <a:r>
              <a:rPr lang="en-US" dirty="0"/>
              <a:t> J. Health Advocate. In: Frank JR</a:t>
            </a:r>
            <a:r>
              <a:rPr lang="en-US" dirty="0" smtClean="0"/>
              <a:t>, Snell </a:t>
            </a:r>
            <a:r>
              <a:rPr lang="en-US" dirty="0"/>
              <a:t>L, </a:t>
            </a:r>
            <a:r>
              <a:rPr lang="en-US" dirty="0" err="1"/>
              <a:t>Sherbino</a:t>
            </a:r>
            <a:r>
              <a:rPr lang="en-US" dirty="0"/>
              <a:t> J, editors. CanMEDS 2015 Physician Competency Framework. Ottawa: Royal College of Physicians and Surgeons of Canada; 2015</a:t>
            </a:r>
            <a:r>
              <a:rPr lang="en-US" dirty="0" smtClean="0"/>
              <a:t>.</a:t>
            </a:r>
            <a:endParaRPr lang="en-US" dirty="0"/>
          </a:p>
        </p:txBody>
      </p:sp>
    </p:spTree>
    <p:extLst>
      <p:ext uri="{BB962C8B-B14F-4D97-AF65-F5344CB8AC3E}">
        <p14:creationId xmlns:p14="http://schemas.microsoft.com/office/powerpoint/2010/main" val="2067446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2F40FBA-3301-A84E-9647-1849E66ACCE1}" type="slidenum">
              <a:rPr lang="en-US"/>
              <a:pPr/>
              <a:t>2</a:t>
            </a:fld>
            <a:endParaRPr lang="en-US" sz="1400">
              <a:latin typeface="Arial" charset="0"/>
            </a:endParaRPr>
          </a:p>
        </p:txBody>
      </p:sp>
      <p:sp>
        <p:nvSpPr>
          <p:cNvPr id="7208" name="Rectangle 40"/>
          <p:cNvSpPr>
            <a:spLocks noGrp="1" noChangeArrowheads="1"/>
          </p:cNvSpPr>
          <p:nvPr>
            <p:ph type="title"/>
          </p:nvPr>
        </p:nvSpPr>
        <p:spPr/>
        <p:txBody>
          <a:bodyPr/>
          <a:lstStyle/>
          <a:p>
            <a:pPr marL="0" indent="0"/>
            <a:endParaRPr lang="en-US" dirty="0"/>
          </a:p>
        </p:txBody>
      </p:sp>
      <p:sp>
        <p:nvSpPr>
          <p:cNvPr id="7209" name="Rectangle 41"/>
          <p:cNvSpPr>
            <a:spLocks noGrp="1" noChangeArrowheads="1"/>
          </p:cNvSpPr>
          <p:nvPr>
            <p:ph type="body" idx="1"/>
          </p:nvPr>
        </p:nvSpPr>
        <p:spPr/>
        <p:txBody>
          <a:bodyPr/>
          <a:lstStyle/>
          <a:p>
            <a:pPr marL="0" indent="0">
              <a:buNone/>
            </a:pPr>
            <a:r>
              <a:rPr lang="en-CA" sz="2000" dirty="0" smtClean="0"/>
              <a:t>The </a:t>
            </a:r>
            <a:r>
              <a:rPr lang="en-CA" sz="2000" dirty="0"/>
              <a:t>unmodified content below was created for the </a:t>
            </a:r>
            <a:r>
              <a:rPr lang="en-CA" sz="2000" i="1" dirty="0"/>
              <a:t>CanMEDS Teaching and Assessment Tools Guide </a:t>
            </a:r>
            <a:r>
              <a:rPr lang="en-CA" sz="2000" dirty="0"/>
              <a:t>by </a:t>
            </a:r>
            <a:r>
              <a:rPr lang="en-CA" sz="2000" dirty="0" smtClean="0"/>
              <a:t>S </a:t>
            </a:r>
            <a:r>
              <a:rPr lang="en-CA" sz="2000" smtClean="0"/>
              <a:t>Glover </a:t>
            </a:r>
            <a:r>
              <a:rPr lang="en-CA" sz="2000" smtClean="0"/>
              <a:t>Takahashi and </a:t>
            </a:r>
            <a:r>
              <a:rPr lang="en-CA" sz="2000" dirty="0"/>
              <a:t>is owned by the Royal College of Physicians and Surgeons of Canada. You may use, reproduce and modify the content for your own non-commercial purposes provided that your modifications are clearly indicated and you provide attribution to the Royal College.  The Royal College may revoke this permission at any time by providing written notice.  </a:t>
            </a:r>
            <a:endParaRPr lang="en-US" sz="2000" dirty="0"/>
          </a:p>
          <a:p>
            <a:pPr marL="0" indent="0">
              <a:buNone/>
            </a:pPr>
            <a:r>
              <a:rPr lang="en-CA" sz="2000" b="1" u="sng" dirty="0"/>
              <a:t>NOTICE:  The content below may have been modified from its original form and may not represent the opinion or views of the Royal College</a:t>
            </a:r>
            <a:r>
              <a:rPr lang="en-CA" sz="2000" b="1" u="sng" dirty="0" smtClean="0"/>
              <a:t>.</a:t>
            </a:r>
            <a:endParaRPr lang="en-US" sz="2000" dirty="0"/>
          </a:p>
        </p:txBody>
      </p:sp>
    </p:spTree>
    <p:extLst>
      <p:ext uri="{BB962C8B-B14F-4D97-AF65-F5344CB8AC3E}">
        <p14:creationId xmlns:p14="http://schemas.microsoft.com/office/powerpoint/2010/main" val="1008630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4000" dirty="0" smtClean="0"/>
          </a:p>
          <a:p>
            <a:pPr marL="0" indent="0" algn="ctr">
              <a:buNone/>
            </a:pPr>
            <a:endParaRPr lang="en-US" sz="4000" dirty="0"/>
          </a:p>
          <a:p>
            <a:pPr marL="0" indent="0" algn="ctr">
              <a:buNone/>
            </a:pPr>
            <a:r>
              <a:rPr lang="en-US" sz="4000" dirty="0" smtClean="0"/>
              <a:t>Other Slides</a:t>
            </a:r>
            <a:endParaRPr lang="en-US" sz="4000" dirty="0"/>
          </a:p>
        </p:txBody>
      </p:sp>
      <p:sp>
        <p:nvSpPr>
          <p:cNvPr id="4" name="Slide Number Placeholder 3"/>
          <p:cNvSpPr>
            <a:spLocks noGrp="1"/>
          </p:cNvSpPr>
          <p:nvPr>
            <p:ph type="sldNum" sz="quarter" idx="10"/>
          </p:nvPr>
        </p:nvSpPr>
        <p:spPr/>
        <p:txBody>
          <a:bodyPr/>
          <a:lstStyle/>
          <a:p>
            <a:fld id="{8E1C09A0-21D7-FE41-87AE-5D52617F0A43}" type="slidenum">
              <a:rPr lang="en-US" smtClean="0"/>
              <a:pPr/>
              <a:t>20</a:t>
            </a:fld>
            <a:endParaRPr lang="en-US" sz="1400">
              <a:latin typeface="Arial" charset="0"/>
            </a:endParaRPr>
          </a:p>
        </p:txBody>
      </p:sp>
    </p:spTree>
    <p:extLst>
      <p:ext uri="{BB962C8B-B14F-4D97-AF65-F5344CB8AC3E}">
        <p14:creationId xmlns:p14="http://schemas.microsoft.com/office/powerpoint/2010/main" val="1490135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21</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Health Advocate </a:t>
            </a:r>
            <a:r>
              <a:rPr lang="en-US" dirty="0"/>
              <a:t>Key Competencies</a:t>
            </a:r>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r>
              <a:rPr lang="en-US" dirty="0" smtClean="0"/>
              <a:t>Physicians </a:t>
            </a:r>
            <a:r>
              <a:rPr lang="en-US" dirty="0"/>
              <a:t>are able to:</a:t>
            </a:r>
          </a:p>
          <a:p>
            <a:pPr marL="0" indent="0">
              <a:buNone/>
            </a:pPr>
            <a:r>
              <a:rPr lang="en-US" dirty="0"/>
              <a:t>1. Respond to an individual patient’s health </a:t>
            </a:r>
            <a:r>
              <a:rPr lang="en-US" dirty="0" smtClean="0"/>
              <a:t/>
            </a:r>
            <a:br>
              <a:rPr lang="en-US" dirty="0" smtClean="0"/>
            </a:br>
            <a:r>
              <a:rPr lang="en-US" dirty="0" smtClean="0"/>
              <a:t>    needs </a:t>
            </a:r>
            <a:r>
              <a:rPr lang="en-US" dirty="0"/>
              <a:t>by </a:t>
            </a:r>
            <a:r>
              <a:rPr lang="en-US" dirty="0" smtClean="0"/>
              <a:t>advocating with </a:t>
            </a:r>
            <a:r>
              <a:rPr lang="en-US" dirty="0"/>
              <a:t>the patient within </a:t>
            </a:r>
            <a:r>
              <a:rPr lang="en-US" dirty="0" smtClean="0"/>
              <a:t/>
            </a:r>
            <a:br>
              <a:rPr lang="en-US" dirty="0" smtClean="0"/>
            </a:br>
            <a:r>
              <a:rPr lang="en-US" dirty="0" smtClean="0"/>
              <a:t>    and </a:t>
            </a:r>
            <a:r>
              <a:rPr lang="en-US" dirty="0"/>
              <a:t>beyond the clinical environment.</a:t>
            </a:r>
          </a:p>
          <a:p>
            <a:pPr marL="0" indent="0">
              <a:buNone/>
            </a:pPr>
            <a:r>
              <a:rPr lang="en-US" dirty="0"/>
              <a:t>2. Respond to the needs of the communities or </a:t>
            </a:r>
            <a:r>
              <a:rPr lang="en-US" dirty="0" smtClean="0"/>
              <a:t/>
            </a:r>
            <a:br>
              <a:rPr lang="en-US" dirty="0" smtClean="0"/>
            </a:br>
            <a:r>
              <a:rPr lang="en-US" dirty="0" smtClean="0"/>
              <a:t>    populations they serve </a:t>
            </a:r>
            <a:r>
              <a:rPr lang="en-US" dirty="0"/>
              <a:t>by advocating with </a:t>
            </a:r>
            <a:r>
              <a:rPr lang="en-US" dirty="0" smtClean="0"/>
              <a:t/>
            </a:r>
            <a:br>
              <a:rPr lang="en-US" dirty="0" smtClean="0"/>
            </a:br>
            <a:r>
              <a:rPr lang="en-US" dirty="0" smtClean="0"/>
              <a:t>    them </a:t>
            </a:r>
            <a:r>
              <a:rPr lang="en-US" dirty="0"/>
              <a:t>for system-level change in </a:t>
            </a:r>
            <a:r>
              <a:rPr lang="en-US" dirty="0" smtClean="0"/>
              <a:t>a socially </a:t>
            </a:r>
            <a:br>
              <a:rPr lang="en-US" dirty="0" smtClean="0"/>
            </a:br>
            <a:r>
              <a:rPr lang="en-US" dirty="0" smtClean="0"/>
              <a:t>    accountable </a:t>
            </a:r>
            <a:r>
              <a:rPr lang="en-US" dirty="0"/>
              <a:t>manner.</a:t>
            </a:r>
          </a:p>
        </p:txBody>
      </p:sp>
    </p:spTree>
    <p:extLst>
      <p:ext uri="{BB962C8B-B14F-4D97-AF65-F5344CB8AC3E}">
        <p14:creationId xmlns:p14="http://schemas.microsoft.com/office/powerpoint/2010/main" val="4340190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22</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Health Advocate </a:t>
            </a:r>
            <a:r>
              <a:rPr lang="en-US" dirty="0"/>
              <a:t>Key Competency 1</a:t>
            </a:r>
          </a:p>
        </p:txBody>
      </p:sp>
      <p:sp>
        <p:nvSpPr>
          <p:cNvPr id="20486" name="Rectangle 6"/>
          <p:cNvSpPr>
            <a:spLocks noGrp="1" noChangeArrowheads="1"/>
          </p:cNvSpPr>
          <p:nvPr>
            <p:ph type="body" idx="1"/>
          </p:nvPr>
        </p:nvSpPr>
        <p:spPr>
          <a:xfrm>
            <a:off x="683568" y="1556792"/>
            <a:ext cx="7848872" cy="4890864"/>
          </a:xfrm>
        </p:spPr>
        <p:txBody>
          <a:bodyPr/>
          <a:lstStyle/>
          <a:p>
            <a:pPr marL="0" indent="0">
              <a:buNone/>
            </a:pPr>
            <a:r>
              <a:rPr lang="en-US" sz="2000" dirty="0" smtClean="0"/>
              <a:t>Physicians </a:t>
            </a:r>
            <a:r>
              <a:rPr lang="en-US" sz="2000" dirty="0"/>
              <a:t>are able to:</a:t>
            </a:r>
          </a:p>
          <a:p>
            <a:pPr marL="0" indent="0">
              <a:buNone/>
            </a:pPr>
            <a:r>
              <a:rPr lang="en-US" sz="2000" dirty="0" smtClean="0"/>
              <a:t>1</a:t>
            </a:r>
            <a:r>
              <a:rPr lang="en-US" sz="2000" dirty="0"/>
              <a:t>. Respond to an individual patient’s health needs by </a:t>
            </a:r>
            <a:r>
              <a:rPr lang="en-US" sz="2000" dirty="0" smtClean="0"/>
              <a:t/>
            </a:r>
            <a:br>
              <a:rPr lang="en-US" sz="2000" dirty="0" smtClean="0"/>
            </a:br>
            <a:r>
              <a:rPr lang="en-US" sz="2000" dirty="0" smtClean="0"/>
              <a:t>    advocating with </a:t>
            </a:r>
            <a:r>
              <a:rPr lang="en-US" sz="2000" dirty="0"/>
              <a:t>the patient within and beyond the </a:t>
            </a:r>
            <a:r>
              <a:rPr lang="en-US" sz="2000" dirty="0" smtClean="0"/>
              <a:t>  </a:t>
            </a:r>
            <a:br>
              <a:rPr lang="en-US" sz="2000" dirty="0" smtClean="0"/>
            </a:br>
            <a:r>
              <a:rPr lang="en-US" sz="2000" dirty="0" smtClean="0"/>
              <a:t>    clinical </a:t>
            </a:r>
            <a:r>
              <a:rPr lang="en-US" sz="2000" dirty="0"/>
              <a:t>environment.</a:t>
            </a:r>
          </a:p>
          <a:p>
            <a:pPr marL="0" indent="0">
              <a:buNone/>
            </a:pPr>
            <a:r>
              <a:rPr lang="en-US" sz="2000" dirty="0" smtClean="0"/>
              <a:t>	1.1 </a:t>
            </a:r>
            <a:r>
              <a:rPr lang="en-US" sz="2000" dirty="0"/>
              <a:t>Work with patients to address determinants of </a:t>
            </a:r>
            <a:r>
              <a:rPr lang="en-US" sz="2000" dirty="0" smtClean="0"/>
              <a:t/>
            </a:r>
            <a:br>
              <a:rPr lang="en-US" sz="2000" dirty="0" smtClean="0"/>
            </a:br>
            <a:r>
              <a:rPr lang="en-US" sz="2000" dirty="0" smtClean="0"/>
              <a:t>	      health that affect </a:t>
            </a:r>
            <a:r>
              <a:rPr lang="en-US" sz="2000" dirty="0"/>
              <a:t>them and their access to </a:t>
            </a:r>
            <a:r>
              <a:rPr lang="en-US" sz="2000" dirty="0" smtClean="0"/>
              <a:t>	  </a:t>
            </a:r>
            <a:br>
              <a:rPr lang="en-US" sz="2000" dirty="0" smtClean="0"/>
            </a:br>
            <a:r>
              <a:rPr lang="en-US" sz="2000" dirty="0" smtClean="0"/>
              <a:t>	      needed </a:t>
            </a:r>
            <a:r>
              <a:rPr lang="en-US" sz="2000" dirty="0"/>
              <a:t>health services </a:t>
            </a:r>
            <a:r>
              <a:rPr lang="en-US" sz="2000" dirty="0" smtClean="0"/>
              <a:t>or resources</a:t>
            </a:r>
            <a:r>
              <a:rPr lang="en-US" sz="2000" dirty="0"/>
              <a:t>.</a:t>
            </a:r>
          </a:p>
          <a:p>
            <a:pPr marL="0" indent="0">
              <a:buNone/>
            </a:pPr>
            <a:r>
              <a:rPr lang="en-US" sz="2000" dirty="0" smtClean="0"/>
              <a:t>	1.2 </a:t>
            </a:r>
            <a:r>
              <a:rPr lang="en-US" sz="2000" dirty="0"/>
              <a:t>Work with patients and their families to </a:t>
            </a:r>
            <a:r>
              <a:rPr lang="en-US" sz="2000" dirty="0" smtClean="0"/>
              <a:t>increase </a:t>
            </a:r>
            <a:br>
              <a:rPr lang="en-US" sz="2000" dirty="0" smtClean="0"/>
            </a:br>
            <a:r>
              <a:rPr lang="en-US" sz="2000" dirty="0" smtClean="0"/>
              <a:t>	      opportunities </a:t>
            </a:r>
            <a:r>
              <a:rPr lang="en-US" sz="2000" dirty="0"/>
              <a:t>to adopt healthy </a:t>
            </a:r>
            <a:r>
              <a:rPr lang="en-US" sz="2000" dirty="0" err="1"/>
              <a:t>behaviours</a:t>
            </a:r>
            <a:r>
              <a:rPr lang="en-US" sz="2000" dirty="0"/>
              <a:t>.</a:t>
            </a:r>
          </a:p>
          <a:p>
            <a:pPr marL="0" indent="0">
              <a:buNone/>
            </a:pPr>
            <a:r>
              <a:rPr lang="en-US" sz="2000" dirty="0" smtClean="0"/>
              <a:t>	1.3 </a:t>
            </a:r>
            <a:r>
              <a:rPr lang="en-US" sz="2000" dirty="0"/>
              <a:t>Incorporate disease prevention, health </a:t>
            </a:r>
            <a:r>
              <a:rPr lang="en-US" sz="2000" dirty="0" smtClean="0"/>
              <a:t/>
            </a:r>
            <a:br>
              <a:rPr lang="en-US" sz="2000" dirty="0" smtClean="0"/>
            </a:br>
            <a:r>
              <a:rPr lang="en-US" sz="2000" dirty="0" smtClean="0"/>
              <a:t>	      promotion</a:t>
            </a:r>
            <a:r>
              <a:rPr lang="en-US" sz="2000" dirty="0"/>
              <a:t>, </a:t>
            </a:r>
            <a:r>
              <a:rPr lang="en-US" sz="2000" dirty="0" smtClean="0"/>
              <a:t>and health </a:t>
            </a:r>
            <a:r>
              <a:rPr lang="en-US" sz="2000" dirty="0"/>
              <a:t>surveillance into </a:t>
            </a:r>
            <a:r>
              <a:rPr lang="en-US" sz="2000" dirty="0" smtClean="0"/>
              <a:t/>
            </a:r>
            <a:br>
              <a:rPr lang="en-US" sz="2000" dirty="0" smtClean="0"/>
            </a:br>
            <a:r>
              <a:rPr lang="en-US" sz="2000" dirty="0" smtClean="0"/>
              <a:t>	      interactions </a:t>
            </a:r>
            <a:r>
              <a:rPr lang="en-US" sz="2000" dirty="0"/>
              <a:t>with individual patients.</a:t>
            </a:r>
          </a:p>
        </p:txBody>
      </p:sp>
    </p:spTree>
    <p:extLst>
      <p:ext uri="{BB962C8B-B14F-4D97-AF65-F5344CB8AC3E}">
        <p14:creationId xmlns:p14="http://schemas.microsoft.com/office/powerpoint/2010/main" val="28004862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23</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Health Advocate Key </a:t>
            </a:r>
            <a:r>
              <a:rPr lang="en-US" dirty="0"/>
              <a:t>Competency </a:t>
            </a:r>
            <a:r>
              <a:rPr lang="en-US" dirty="0" smtClean="0"/>
              <a:t>2</a:t>
            </a:r>
            <a:endParaRPr lang="en-US" dirty="0"/>
          </a:p>
        </p:txBody>
      </p:sp>
      <p:sp>
        <p:nvSpPr>
          <p:cNvPr id="20486" name="Rectangle 6"/>
          <p:cNvSpPr>
            <a:spLocks noGrp="1" noChangeArrowheads="1"/>
          </p:cNvSpPr>
          <p:nvPr>
            <p:ph type="body" idx="1"/>
          </p:nvPr>
        </p:nvSpPr>
        <p:spPr>
          <a:xfrm>
            <a:off x="683568" y="1556792"/>
            <a:ext cx="7539186" cy="4530824"/>
          </a:xfrm>
        </p:spPr>
        <p:txBody>
          <a:bodyPr/>
          <a:lstStyle/>
          <a:p>
            <a:pPr marL="0" indent="0">
              <a:buNone/>
            </a:pPr>
            <a:r>
              <a:rPr lang="en-US" sz="2000" dirty="0" smtClean="0"/>
              <a:t>Physicians </a:t>
            </a:r>
            <a:r>
              <a:rPr lang="en-US" sz="2000" dirty="0"/>
              <a:t>are able to:</a:t>
            </a:r>
          </a:p>
          <a:p>
            <a:pPr marL="0" indent="0">
              <a:buNone/>
            </a:pPr>
            <a:r>
              <a:rPr lang="en-US" sz="2000" dirty="0" smtClean="0"/>
              <a:t>2. </a:t>
            </a:r>
            <a:r>
              <a:rPr lang="en-US" sz="2000" dirty="0"/>
              <a:t>Respond to the needs of the communities or </a:t>
            </a:r>
            <a:r>
              <a:rPr lang="en-US" sz="2000" dirty="0" smtClean="0"/>
              <a:t/>
            </a:r>
            <a:br>
              <a:rPr lang="en-US" sz="2000" dirty="0" smtClean="0"/>
            </a:br>
            <a:r>
              <a:rPr lang="en-US" sz="2000" dirty="0" smtClean="0"/>
              <a:t>    populations they serve </a:t>
            </a:r>
            <a:r>
              <a:rPr lang="en-US" sz="2000" dirty="0"/>
              <a:t>by advocating with them for </a:t>
            </a:r>
            <a:r>
              <a:rPr lang="en-US" sz="2000" dirty="0" smtClean="0"/>
              <a:t/>
            </a:r>
            <a:br>
              <a:rPr lang="en-US" sz="2000" dirty="0" smtClean="0"/>
            </a:br>
            <a:r>
              <a:rPr lang="en-US" sz="2000" dirty="0" smtClean="0"/>
              <a:t>    system-level </a:t>
            </a:r>
            <a:r>
              <a:rPr lang="en-US" sz="2000" dirty="0"/>
              <a:t>change in </a:t>
            </a:r>
            <a:r>
              <a:rPr lang="en-US" sz="2000" dirty="0" smtClean="0"/>
              <a:t>a socially </a:t>
            </a:r>
            <a:r>
              <a:rPr lang="en-US" sz="2000" dirty="0"/>
              <a:t>accountable manner.</a:t>
            </a:r>
          </a:p>
          <a:p>
            <a:pPr marL="0" indent="0">
              <a:buNone/>
            </a:pPr>
            <a:r>
              <a:rPr lang="en-US" sz="2000" dirty="0" smtClean="0"/>
              <a:t>	2.1 </a:t>
            </a:r>
            <a:r>
              <a:rPr lang="en-US" sz="2000" dirty="0"/>
              <a:t>Work with a community or population to </a:t>
            </a:r>
            <a:r>
              <a:rPr lang="en-US" sz="2000" dirty="0" smtClean="0"/>
              <a:t/>
            </a:r>
            <a:br>
              <a:rPr lang="en-US" sz="2000" dirty="0" smtClean="0"/>
            </a:br>
            <a:r>
              <a:rPr lang="en-US" sz="2000" dirty="0" smtClean="0"/>
              <a:t>	      identify the determinants </a:t>
            </a:r>
            <a:r>
              <a:rPr lang="en-US" sz="2000" dirty="0"/>
              <a:t>of health that affect </a:t>
            </a:r>
            <a:r>
              <a:rPr lang="en-US" sz="2000" dirty="0" smtClean="0"/>
              <a:t/>
            </a:r>
            <a:br>
              <a:rPr lang="en-US" sz="2000" dirty="0" smtClean="0"/>
            </a:br>
            <a:r>
              <a:rPr lang="en-US" sz="2000" dirty="0" smtClean="0"/>
              <a:t>	      them</a:t>
            </a:r>
            <a:r>
              <a:rPr lang="en-US" sz="2000" dirty="0"/>
              <a:t>.</a:t>
            </a:r>
          </a:p>
          <a:p>
            <a:pPr marL="0" indent="0">
              <a:buNone/>
            </a:pPr>
            <a:r>
              <a:rPr lang="en-US" sz="2000" dirty="0" smtClean="0"/>
              <a:t>	2.2 </a:t>
            </a:r>
            <a:r>
              <a:rPr lang="en-US" sz="2000" dirty="0"/>
              <a:t>Improve clinical practice by applying a </a:t>
            </a:r>
            <a:r>
              <a:rPr lang="en-US" sz="2000" dirty="0" smtClean="0"/>
              <a:t/>
            </a:r>
            <a:br>
              <a:rPr lang="en-US" sz="2000" dirty="0" smtClean="0"/>
            </a:br>
            <a:r>
              <a:rPr lang="en-US" sz="2000" dirty="0" smtClean="0"/>
              <a:t>	      process of continuous </a:t>
            </a:r>
            <a:r>
              <a:rPr lang="en-US" sz="2000" dirty="0"/>
              <a:t>quality improvement to </a:t>
            </a:r>
            <a:r>
              <a:rPr lang="en-US" sz="2000" dirty="0" smtClean="0"/>
              <a:t/>
            </a:r>
            <a:br>
              <a:rPr lang="en-US" sz="2000" dirty="0" smtClean="0"/>
            </a:br>
            <a:r>
              <a:rPr lang="en-US" sz="2000" dirty="0" smtClean="0"/>
              <a:t>	      disease </a:t>
            </a:r>
            <a:r>
              <a:rPr lang="en-US" sz="2000" dirty="0"/>
              <a:t>prevention</a:t>
            </a:r>
            <a:r>
              <a:rPr lang="en-US" sz="2000" dirty="0" smtClean="0"/>
              <a:t>, health </a:t>
            </a:r>
            <a:r>
              <a:rPr lang="en-US" sz="2000" dirty="0"/>
              <a:t>promotion, and </a:t>
            </a:r>
            <a:r>
              <a:rPr lang="en-US" sz="2000" dirty="0" smtClean="0"/>
              <a:t/>
            </a:r>
            <a:br>
              <a:rPr lang="en-US" sz="2000" dirty="0" smtClean="0"/>
            </a:br>
            <a:r>
              <a:rPr lang="en-US" sz="2000" dirty="0" smtClean="0"/>
              <a:t>	      health </a:t>
            </a:r>
            <a:r>
              <a:rPr lang="en-US" sz="2000" dirty="0"/>
              <a:t>surveillance activities.</a:t>
            </a:r>
          </a:p>
          <a:p>
            <a:pPr marL="0" indent="0">
              <a:buNone/>
            </a:pPr>
            <a:r>
              <a:rPr lang="en-US" sz="2000" dirty="0" smtClean="0"/>
              <a:t>	2.3 </a:t>
            </a:r>
            <a:r>
              <a:rPr lang="en-US" sz="2000" dirty="0"/>
              <a:t>Contribute to a process to improve health in </a:t>
            </a:r>
            <a:r>
              <a:rPr lang="en-US" sz="2000" dirty="0" smtClean="0"/>
              <a:t/>
            </a:r>
            <a:br>
              <a:rPr lang="en-US" sz="2000" dirty="0" smtClean="0"/>
            </a:br>
            <a:r>
              <a:rPr lang="en-US" sz="2000" dirty="0" smtClean="0"/>
              <a:t>	      the community or </a:t>
            </a:r>
            <a:r>
              <a:rPr lang="en-US" sz="2000" dirty="0"/>
              <a:t>population they serve.</a:t>
            </a:r>
          </a:p>
        </p:txBody>
      </p:sp>
    </p:spTree>
    <p:extLst>
      <p:ext uri="{BB962C8B-B14F-4D97-AF65-F5344CB8AC3E}">
        <p14:creationId xmlns:p14="http://schemas.microsoft.com/office/powerpoint/2010/main" val="3721039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2F40FBA-3301-A84E-9647-1849E66ACCE1}" type="slidenum">
              <a:rPr lang="en-US"/>
              <a:pPr/>
              <a:t>3</a:t>
            </a:fld>
            <a:endParaRPr lang="en-US" sz="1400">
              <a:latin typeface="Arial" charset="0"/>
            </a:endParaRPr>
          </a:p>
        </p:txBody>
      </p:sp>
      <p:sp>
        <p:nvSpPr>
          <p:cNvPr id="7208" name="Rectangle 40"/>
          <p:cNvSpPr>
            <a:spLocks noGrp="1" noChangeArrowheads="1"/>
          </p:cNvSpPr>
          <p:nvPr>
            <p:ph type="title"/>
          </p:nvPr>
        </p:nvSpPr>
        <p:spPr/>
        <p:txBody>
          <a:bodyPr/>
          <a:lstStyle/>
          <a:p>
            <a:pPr marL="0" indent="0"/>
            <a:r>
              <a:rPr lang="en-US" dirty="0"/>
              <a:t>Objectives and agenda</a:t>
            </a:r>
          </a:p>
        </p:txBody>
      </p:sp>
      <p:sp>
        <p:nvSpPr>
          <p:cNvPr id="7209" name="Rectangle 41"/>
          <p:cNvSpPr>
            <a:spLocks noGrp="1" noChangeArrowheads="1"/>
          </p:cNvSpPr>
          <p:nvPr>
            <p:ph type="body" idx="1"/>
          </p:nvPr>
        </p:nvSpPr>
        <p:spPr/>
        <p:txBody>
          <a:bodyPr/>
          <a:lstStyle/>
          <a:p>
            <a:pPr marL="0" indent="0">
              <a:buNone/>
            </a:pPr>
            <a:endParaRPr lang="en-US" dirty="0" smtClean="0"/>
          </a:p>
          <a:p>
            <a:pPr marL="0" indent="0">
              <a:buNone/>
            </a:pPr>
            <a:r>
              <a:rPr lang="en-US" dirty="0" smtClean="0"/>
              <a:t>1. </a:t>
            </a:r>
            <a:r>
              <a:rPr lang="en-US" dirty="0"/>
              <a:t>Recognize common words related to the </a:t>
            </a:r>
            <a:r>
              <a:rPr lang="en-US" dirty="0" smtClean="0"/>
              <a:t/>
            </a:r>
            <a:br>
              <a:rPr lang="en-US" dirty="0" smtClean="0"/>
            </a:br>
            <a:r>
              <a:rPr lang="en-US" dirty="0" smtClean="0"/>
              <a:t>    process </a:t>
            </a:r>
            <a:r>
              <a:rPr lang="en-US" dirty="0"/>
              <a:t>and content </a:t>
            </a:r>
            <a:r>
              <a:rPr lang="en-US" dirty="0" smtClean="0"/>
              <a:t>of health </a:t>
            </a:r>
            <a:r>
              <a:rPr lang="en-US" dirty="0"/>
              <a:t>advocacy.</a:t>
            </a:r>
          </a:p>
          <a:p>
            <a:pPr marL="0" indent="0">
              <a:buNone/>
            </a:pPr>
            <a:r>
              <a:rPr lang="en-US" dirty="0"/>
              <a:t>2. Apply key health advocacy steps to </a:t>
            </a:r>
            <a:r>
              <a:rPr lang="en-US" dirty="0" smtClean="0"/>
              <a:t/>
            </a:r>
            <a:br>
              <a:rPr lang="en-US" dirty="0" smtClean="0"/>
            </a:br>
            <a:r>
              <a:rPr lang="en-US" dirty="0" smtClean="0"/>
              <a:t>    examples </a:t>
            </a:r>
            <a:r>
              <a:rPr lang="en-US" dirty="0"/>
              <a:t>from </a:t>
            </a:r>
            <a:r>
              <a:rPr lang="en-US" dirty="0" smtClean="0"/>
              <a:t>day-to-day practice</a:t>
            </a:r>
            <a:r>
              <a:rPr lang="en-US" dirty="0"/>
              <a:t>.</a:t>
            </a:r>
          </a:p>
          <a:p>
            <a:pPr marL="0" indent="0">
              <a:buNone/>
            </a:pPr>
            <a:r>
              <a:rPr lang="en-US" dirty="0"/>
              <a:t>3. Develop a personal health advocacy </a:t>
            </a:r>
            <a:r>
              <a:rPr lang="en-US" dirty="0" smtClean="0"/>
              <a:t/>
            </a:r>
            <a:br>
              <a:rPr lang="en-US" dirty="0" smtClean="0"/>
            </a:br>
            <a:r>
              <a:rPr lang="en-US" dirty="0" smtClean="0"/>
              <a:t>    resource </a:t>
            </a:r>
            <a:r>
              <a:rPr lang="en-US" dirty="0"/>
              <a:t>for </a:t>
            </a:r>
            <a:r>
              <a:rPr lang="en-US" dirty="0" smtClean="0"/>
              <a:t>common patient </a:t>
            </a:r>
            <a:r>
              <a:rPr lang="en-US" dirty="0"/>
              <a:t>needs.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fld id="{95AC4055-3817-2D43-97F0-E6647FB942C6}" type="slidenum">
              <a:rPr lang="en-US"/>
              <a:pPr/>
              <a:t>4</a:t>
            </a:fld>
            <a:endParaRPr lang="en-US" sz="1400">
              <a:latin typeface="Arial" charset="0"/>
            </a:endParaRPr>
          </a:p>
        </p:txBody>
      </p:sp>
      <p:sp>
        <p:nvSpPr>
          <p:cNvPr id="14354" name="Rectangle 18"/>
          <p:cNvSpPr>
            <a:spLocks noGrp="1" noChangeArrowheads="1"/>
          </p:cNvSpPr>
          <p:nvPr>
            <p:ph type="title"/>
          </p:nvPr>
        </p:nvSpPr>
        <p:spPr/>
        <p:txBody>
          <a:bodyPr/>
          <a:lstStyle/>
          <a:p>
            <a:pPr marL="0" indent="0"/>
            <a:r>
              <a:rPr lang="en-US" dirty="0"/>
              <a:t>Why the </a:t>
            </a:r>
            <a:r>
              <a:rPr lang="en-US" dirty="0" smtClean="0"/>
              <a:t>Health Advocate </a:t>
            </a:r>
            <a:r>
              <a:rPr lang="en-US" dirty="0"/>
              <a:t>Role matters</a:t>
            </a:r>
          </a:p>
        </p:txBody>
      </p:sp>
      <p:sp>
        <p:nvSpPr>
          <p:cNvPr id="14355" name="Rectangle 19"/>
          <p:cNvSpPr>
            <a:spLocks noGrp="1" noChangeArrowheads="1"/>
          </p:cNvSpPr>
          <p:nvPr>
            <p:ph type="body" idx="1"/>
          </p:nvPr>
        </p:nvSpPr>
        <p:spPr>
          <a:xfrm>
            <a:off x="827584" y="1484784"/>
            <a:ext cx="7992888" cy="4419600"/>
          </a:xfrm>
        </p:spPr>
        <p:txBody>
          <a:bodyPr/>
          <a:lstStyle/>
          <a:p>
            <a:pPr marL="0" indent="0">
              <a:buNone/>
            </a:pPr>
            <a:endParaRPr lang="en-US" dirty="0" smtClean="0"/>
          </a:p>
          <a:p>
            <a:pPr marL="0" indent="0">
              <a:buNone/>
            </a:pPr>
            <a:r>
              <a:rPr lang="en-US" dirty="0" smtClean="0"/>
              <a:t>1</a:t>
            </a:r>
            <a:r>
              <a:rPr lang="en-US" dirty="0"/>
              <a:t>. Advocacy happens all the time.</a:t>
            </a:r>
          </a:p>
          <a:p>
            <a:pPr marL="0" indent="0">
              <a:buNone/>
            </a:pPr>
            <a:r>
              <a:rPr lang="en-US" dirty="0"/>
              <a:t>2. Health advocacy is a team sport</a:t>
            </a:r>
          </a:p>
          <a:p>
            <a:pPr marL="0" indent="0">
              <a:buNone/>
            </a:pPr>
            <a:r>
              <a:rPr lang="en-US" dirty="0"/>
              <a:t>3. Effective medical care requires disease </a:t>
            </a:r>
            <a:r>
              <a:rPr lang="en-US" dirty="0" smtClean="0"/>
              <a:t/>
            </a:r>
            <a:br>
              <a:rPr lang="en-US" dirty="0" smtClean="0"/>
            </a:br>
            <a:r>
              <a:rPr lang="en-US" dirty="0" smtClean="0"/>
              <a:t>    prevention</a:t>
            </a:r>
            <a:r>
              <a:rPr lang="en-US" dirty="0"/>
              <a:t>, </a:t>
            </a:r>
            <a:r>
              <a:rPr lang="en-US" dirty="0" smtClean="0"/>
              <a:t>health promotion</a:t>
            </a:r>
            <a:r>
              <a:rPr lang="en-US" dirty="0"/>
              <a:t>, health </a:t>
            </a:r>
            <a:r>
              <a:rPr lang="en-US" dirty="0" smtClean="0"/>
              <a:t/>
            </a:r>
            <a:br>
              <a:rPr lang="en-US" dirty="0" smtClean="0"/>
            </a:br>
            <a:r>
              <a:rPr lang="en-US" dirty="0" smtClean="0"/>
              <a:t>    protections </a:t>
            </a:r>
            <a:r>
              <a:rPr lang="en-US" dirty="0"/>
              <a:t>and promotion of health equity.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CC5980A-4E34-C544-855B-A3843739CA68}" type="slidenum">
              <a:rPr lang="en-US"/>
              <a:pPr/>
              <a:t>5</a:t>
            </a:fld>
            <a:endParaRPr lang="en-US" sz="1400">
              <a:latin typeface="Arial" charset="0"/>
            </a:endParaRPr>
          </a:p>
        </p:txBody>
      </p:sp>
      <p:sp>
        <p:nvSpPr>
          <p:cNvPr id="18438" name="Rectangle 6"/>
          <p:cNvSpPr>
            <a:spLocks noGrp="1" noChangeArrowheads="1"/>
          </p:cNvSpPr>
          <p:nvPr>
            <p:ph type="title"/>
          </p:nvPr>
        </p:nvSpPr>
        <p:spPr>
          <a:xfrm>
            <a:off x="3563888" y="160338"/>
            <a:ext cx="5400600" cy="914400"/>
          </a:xfrm>
        </p:spPr>
        <p:txBody>
          <a:bodyPr/>
          <a:lstStyle/>
          <a:p>
            <a:pPr marL="0" indent="0"/>
            <a:r>
              <a:rPr lang="en-US" dirty="0"/>
              <a:t>The details: </a:t>
            </a:r>
            <a:r>
              <a:rPr lang="en-US" dirty="0" smtClean="0"/>
              <a:t/>
            </a:r>
            <a:br>
              <a:rPr lang="en-US" dirty="0" smtClean="0"/>
            </a:br>
            <a:r>
              <a:rPr lang="en-US" dirty="0" smtClean="0"/>
              <a:t>What </a:t>
            </a:r>
            <a:r>
              <a:rPr lang="en-US" dirty="0"/>
              <a:t>is the </a:t>
            </a:r>
            <a:r>
              <a:rPr lang="en-US" dirty="0" smtClean="0"/>
              <a:t>Health Advocate </a:t>
            </a:r>
            <a:r>
              <a:rPr lang="en-US" dirty="0"/>
              <a:t>Role</a:t>
            </a:r>
          </a:p>
        </p:txBody>
      </p:sp>
      <p:sp>
        <p:nvSpPr>
          <p:cNvPr id="18439" name="Rectangle 7"/>
          <p:cNvSpPr>
            <a:spLocks noGrp="1" noChangeArrowheads="1"/>
          </p:cNvSpPr>
          <p:nvPr>
            <p:ph type="body" idx="1"/>
          </p:nvPr>
        </p:nvSpPr>
        <p:spPr/>
        <p:txBody>
          <a:bodyPr/>
          <a:lstStyle/>
          <a:p>
            <a:pPr marL="0" indent="0">
              <a:buNone/>
            </a:pPr>
            <a:endParaRPr lang="en-US" dirty="0" smtClean="0"/>
          </a:p>
          <a:p>
            <a:pPr marL="0" indent="0">
              <a:buNone/>
            </a:pPr>
            <a:r>
              <a:rPr lang="en-US" dirty="0"/>
              <a:t>As Health Advocates, physicians contribute their expertise </a:t>
            </a:r>
            <a:r>
              <a:rPr lang="en-US" dirty="0" smtClean="0"/>
              <a:t>and influence </a:t>
            </a:r>
            <a:r>
              <a:rPr lang="en-US" dirty="0"/>
              <a:t>as they work with communities or patient populations </a:t>
            </a:r>
            <a:r>
              <a:rPr lang="en-US" dirty="0" smtClean="0"/>
              <a:t>to improve </a:t>
            </a:r>
            <a:r>
              <a:rPr lang="en-US" dirty="0"/>
              <a:t>health. They work with those they serve to determine </a:t>
            </a:r>
            <a:r>
              <a:rPr lang="en-US" dirty="0" smtClean="0"/>
              <a:t>and understand </a:t>
            </a:r>
            <a:r>
              <a:rPr lang="en-US" dirty="0"/>
              <a:t>needs, speak on behalf of others when required, </a:t>
            </a:r>
            <a:r>
              <a:rPr lang="en-US" dirty="0" smtClean="0"/>
              <a:t>and support </a:t>
            </a:r>
            <a:r>
              <a:rPr lang="en-US" dirty="0"/>
              <a:t>the mobilization of resources to effect change.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CC5980A-4E34-C544-855B-A3843739CA68}" type="slidenum">
              <a:rPr lang="en-US"/>
              <a:pPr/>
              <a:t>6</a:t>
            </a:fld>
            <a:endParaRPr lang="en-US" sz="1400">
              <a:latin typeface="Arial" charset="0"/>
            </a:endParaRPr>
          </a:p>
        </p:txBody>
      </p:sp>
      <p:sp>
        <p:nvSpPr>
          <p:cNvPr id="18438" name="Rectangle 6"/>
          <p:cNvSpPr>
            <a:spLocks noGrp="1" noChangeArrowheads="1"/>
          </p:cNvSpPr>
          <p:nvPr>
            <p:ph type="title"/>
          </p:nvPr>
        </p:nvSpPr>
        <p:spPr/>
        <p:txBody>
          <a:bodyPr/>
          <a:lstStyle/>
          <a:p>
            <a:pPr marL="0" indent="0"/>
            <a:r>
              <a:rPr lang="en-US" dirty="0"/>
              <a:t>Determinants of health</a:t>
            </a:r>
          </a:p>
        </p:txBody>
      </p:sp>
      <p:sp>
        <p:nvSpPr>
          <p:cNvPr id="18439" name="Rectangle 7"/>
          <p:cNvSpPr>
            <a:spLocks noGrp="1" noChangeArrowheads="1"/>
          </p:cNvSpPr>
          <p:nvPr>
            <p:ph type="body" idx="1"/>
          </p:nvPr>
        </p:nvSpPr>
        <p:spPr/>
        <p:txBody>
          <a:bodyPr/>
          <a:lstStyle/>
          <a:p>
            <a:pPr marL="0" indent="0">
              <a:buNone/>
            </a:pPr>
            <a:endParaRPr lang="en-US" dirty="0" smtClean="0"/>
          </a:p>
          <a:p>
            <a:pPr marL="0" indent="0">
              <a:buNone/>
            </a:pPr>
            <a:r>
              <a:rPr lang="en-US" dirty="0"/>
              <a:t>• Determinants of health are the social and </a:t>
            </a:r>
            <a:r>
              <a:rPr lang="en-US" dirty="0" smtClean="0"/>
              <a:t/>
            </a:r>
            <a:br>
              <a:rPr lang="en-US" dirty="0" smtClean="0"/>
            </a:br>
            <a:r>
              <a:rPr lang="en-US" dirty="0" smtClean="0"/>
              <a:t>   physical </a:t>
            </a:r>
            <a:r>
              <a:rPr lang="en-US" dirty="0"/>
              <a:t>factors </a:t>
            </a:r>
            <a:r>
              <a:rPr lang="en-US" dirty="0" smtClean="0"/>
              <a:t>that impact </a:t>
            </a:r>
            <a:r>
              <a:rPr lang="en-US" dirty="0"/>
              <a:t>the health </a:t>
            </a:r>
            <a:r>
              <a:rPr lang="en-US" dirty="0" smtClean="0"/>
              <a:t/>
            </a:r>
            <a:br>
              <a:rPr lang="en-US" dirty="0" smtClean="0"/>
            </a:br>
            <a:r>
              <a:rPr lang="en-US" dirty="0" smtClean="0"/>
              <a:t>   outcomes </a:t>
            </a:r>
            <a:r>
              <a:rPr lang="en-US" dirty="0"/>
              <a:t>of people and populations.</a:t>
            </a:r>
          </a:p>
          <a:p>
            <a:pPr marL="0" indent="0">
              <a:buNone/>
            </a:pPr>
            <a:r>
              <a:rPr lang="en-US" dirty="0"/>
              <a:t>• </a:t>
            </a:r>
            <a:r>
              <a:rPr lang="en-US" dirty="0" smtClean="0"/>
              <a:t>Learners </a:t>
            </a:r>
            <a:r>
              <a:rPr lang="en-US" dirty="0"/>
              <a:t>who understand the determinants </a:t>
            </a:r>
            <a:r>
              <a:rPr lang="en-US" dirty="0" smtClean="0"/>
              <a:t/>
            </a:r>
            <a:br>
              <a:rPr lang="en-US" dirty="0" smtClean="0"/>
            </a:br>
            <a:r>
              <a:rPr lang="en-US" dirty="0" smtClean="0"/>
              <a:t>   of health understand </a:t>
            </a:r>
            <a:r>
              <a:rPr lang="en-US" dirty="0"/>
              <a:t>that the health of </a:t>
            </a:r>
            <a:r>
              <a:rPr lang="en-US" dirty="0" smtClean="0"/>
              <a:t/>
            </a:r>
            <a:br>
              <a:rPr lang="en-US" dirty="0" smtClean="0"/>
            </a:br>
            <a:r>
              <a:rPr lang="en-US" dirty="0" smtClean="0"/>
              <a:t>   individuals </a:t>
            </a:r>
            <a:r>
              <a:rPr lang="en-US" dirty="0"/>
              <a:t>is closely related to </a:t>
            </a:r>
            <a:r>
              <a:rPr lang="en-US" dirty="0" smtClean="0"/>
              <a:t>the broader </a:t>
            </a:r>
            <a:br>
              <a:rPr lang="en-US" dirty="0" smtClean="0"/>
            </a:br>
            <a:r>
              <a:rPr lang="en-US" dirty="0" smtClean="0"/>
              <a:t>   community </a:t>
            </a:r>
            <a:r>
              <a:rPr lang="en-US" dirty="0"/>
              <a:t>and environmental context in </a:t>
            </a:r>
            <a:r>
              <a:rPr lang="en-US" dirty="0" smtClean="0"/>
              <a:t/>
            </a:r>
            <a:br>
              <a:rPr lang="en-US" dirty="0" smtClean="0"/>
            </a:br>
            <a:r>
              <a:rPr lang="en-US" dirty="0" smtClean="0"/>
              <a:t>   which they live</a:t>
            </a:r>
            <a:r>
              <a:rPr lang="en-US" dirty="0"/>
              <a:t>.</a:t>
            </a:r>
          </a:p>
        </p:txBody>
      </p:sp>
    </p:spTree>
    <p:extLst>
      <p:ext uri="{BB962C8B-B14F-4D97-AF65-F5344CB8AC3E}">
        <p14:creationId xmlns:p14="http://schemas.microsoft.com/office/powerpoint/2010/main" val="2290945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7</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Recognizing </a:t>
            </a:r>
            <a:r>
              <a:rPr lang="en-US" dirty="0" smtClean="0"/>
              <a:t>Health Advocate process</a:t>
            </a:r>
            <a:endParaRPr lang="en-US" dirty="0"/>
          </a:p>
        </p:txBody>
      </p:sp>
      <p:sp>
        <p:nvSpPr>
          <p:cNvPr id="20486" name="Rectangle 6"/>
          <p:cNvSpPr>
            <a:spLocks noGrp="1" noChangeArrowheads="1"/>
          </p:cNvSpPr>
          <p:nvPr>
            <p:ph type="body" idx="1"/>
          </p:nvPr>
        </p:nvSpPr>
        <p:spPr>
          <a:xfrm>
            <a:off x="395536" y="1556792"/>
            <a:ext cx="4176464" cy="4419600"/>
          </a:xfrm>
        </p:spPr>
        <p:txBody>
          <a:bodyPr/>
          <a:lstStyle/>
          <a:p>
            <a:pPr marL="0" indent="0">
              <a:buNone/>
            </a:pPr>
            <a:endParaRPr lang="en-US" dirty="0" smtClean="0"/>
          </a:p>
          <a:p>
            <a:pPr marL="0" indent="0">
              <a:buNone/>
            </a:pPr>
            <a:r>
              <a:rPr lang="en-US" dirty="0" smtClean="0"/>
              <a:t>• Advise</a:t>
            </a:r>
            <a:endParaRPr lang="en-US" dirty="0"/>
          </a:p>
          <a:p>
            <a:pPr marL="0" indent="0">
              <a:buNone/>
            </a:pPr>
            <a:r>
              <a:rPr lang="en-US" dirty="0"/>
              <a:t>• Assist</a:t>
            </a:r>
          </a:p>
          <a:p>
            <a:pPr marL="0" indent="0">
              <a:buNone/>
            </a:pPr>
            <a:r>
              <a:rPr lang="en-US" dirty="0"/>
              <a:t>• Empower</a:t>
            </a:r>
          </a:p>
          <a:p>
            <a:pPr marL="0" indent="0">
              <a:buNone/>
            </a:pPr>
            <a:r>
              <a:rPr lang="en-US" dirty="0"/>
              <a:t>• Encourage</a:t>
            </a:r>
          </a:p>
          <a:p>
            <a:pPr marL="0" indent="0">
              <a:buNone/>
            </a:pPr>
            <a:r>
              <a:rPr lang="en-US" dirty="0"/>
              <a:t>• Facilitate</a:t>
            </a:r>
          </a:p>
          <a:p>
            <a:pPr marL="0" indent="0">
              <a:buNone/>
            </a:pPr>
            <a:r>
              <a:rPr lang="en-US" dirty="0"/>
              <a:t>• Influence</a:t>
            </a:r>
          </a:p>
        </p:txBody>
      </p:sp>
      <p:sp>
        <p:nvSpPr>
          <p:cNvPr id="2" name="TextBox 1"/>
          <p:cNvSpPr txBox="1"/>
          <p:nvPr/>
        </p:nvSpPr>
        <p:spPr>
          <a:xfrm>
            <a:off x="4572000" y="1484784"/>
            <a:ext cx="4464496" cy="3785652"/>
          </a:xfrm>
          <a:prstGeom prst="rect">
            <a:avLst/>
          </a:prstGeom>
          <a:noFill/>
        </p:spPr>
        <p:txBody>
          <a:bodyPr wrap="square" rtlCol="0">
            <a:spAutoFit/>
          </a:bodyPr>
          <a:lstStyle/>
          <a:p>
            <a:pPr lvl="0" eaLnBrk="1" hangingPunct="1">
              <a:spcBef>
                <a:spcPct val="20000"/>
              </a:spcBef>
              <a:spcAft>
                <a:spcPct val="30000"/>
              </a:spcAft>
            </a:pPr>
            <a:endParaRPr lang="en-US" kern="0" dirty="0" smtClean="0">
              <a:solidFill>
                <a:srgbClr val="003152"/>
              </a:solidFill>
              <a:latin typeface="Verdana"/>
            </a:endParaRPr>
          </a:p>
          <a:p>
            <a:pPr lvl="0" eaLnBrk="1" hangingPunct="1">
              <a:spcBef>
                <a:spcPct val="20000"/>
              </a:spcBef>
              <a:spcAft>
                <a:spcPct val="30000"/>
              </a:spcAft>
            </a:pPr>
            <a:r>
              <a:rPr lang="en-US" kern="0" dirty="0" smtClean="0">
                <a:solidFill>
                  <a:srgbClr val="003152"/>
                </a:solidFill>
                <a:latin typeface="Verdana"/>
              </a:rPr>
              <a:t>• </a:t>
            </a:r>
            <a:r>
              <a:rPr lang="en-US" kern="0" dirty="0">
                <a:solidFill>
                  <a:srgbClr val="003152"/>
                </a:solidFill>
                <a:latin typeface="Verdana"/>
              </a:rPr>
              <a:t>Justify</a:t>
            </a:r>
          </a:p>
          <a:p>
            <a:pPr lvl="0" eaLnBrk="1" hangingPunct="1">
              <a:spcBef>
                <a:spcPct val="20000"/>
              </a:spcBef>
              <a:spcAft>
                <a:spcPct val="30000"/>
              </a:spcAft>
            </a:pPr>
            <a:r>
              <a:rPr lang="en-US" kern="0" dirty="0">
                <a:solidFill>
                  <a:srgbClr val="003152"/>
                </a:solidFill>
                <a:latin typeface="Verdana"/>
              </a:rPr>
              <a:t>• Liaise</a:t>
            </a:r>
          </a:p>
          <a:p>
            <a:pPr lvl="0" eaLnBrk="1" hangingPunct="1">
              <a:spcBef>
                <a:spcPct val="20000"/>
              </a:spcBef>
              <a:spcAft>
                <a:spcPct val="30000"/>
              </a:spcAft>
            </a:pPr>
            <a:r>
              <a:rPr lang="en-US" kern="0" dirty="0">
                <a:solidFill>
                  <a:srgbClr val="003152"/>
                </a:solidFill>
                <a:latin typeface="Verdana"/>
              </a:rPr>
              <a:t>• Navigate</a:t>
            </a:r>
          </a:p>
          <a:p>
            <a:pPr lvl="0" eaLnBrk="1" hangingPunct="1">
              <a:spcBef>
                <a:spcPct val="20000"/>
              </a:spcBef>
              <a:spcAft>
                <a:spcPct val="30000"/>
              </a:spcAft>
            </a:pPr>
            <a:r>
              <a:rPr lang="en-US" kern="0" dirty="0">
                <a:solidFill>
                  <a:srgbClr val="003152"/>
                </a:solidFill>
                <a:latin typeface="Verdana"/>
              </a:rPr>
              <a:t>• Negotiate</a:t>
            </a:r>
          </a:p>
          <a:p>
            <a:pPr lvl="0" eaLnBrk="1" hangingPunct="1">
              <a:spcBef>
                <a:spcPct val="20000"/>
              </a:spcBef>
              <a:spcAft>
                <a:spcPct val="30000"/>
              </a:spcAft>
            </a:pPr>
            <a:r>
              <a:rPr lang="en-US" kern="0" dirty="0">
                <a:solidFill>
                  <a:srgbClr val="003152"/>
                </a:solidFill>
                <a:latin typeface="Verdana"/>
              </a:rPr>
              <a:t>• Recommend</a:t>
            </a:r>
          </a:p>
          <a:p>
            <a:pPr lvl="0" eaLnBrk="1" hangingPunct="1">
              <a:spcBef>
                <a:spcPct val="20000"/>
              </a:spcBef>
              <a:spcAft>
                <a:spcPct val="30000"/>
              </a:spcAft>
            </a:pPr>
            <a:r>
              <a:rPr lang="en-US" kern="0" dirty="0">
                <a:solidFill>
                  <a:srgbClr val="003152"/>
                </a:solidFill>
                <a:latin typeface="Verdana"/>
              </a:rPr>
              <a:t>• Support</a:t>
            </a:r>
          </a:p>
        </p:txBody>
      </p:sp>
    </p:spTree>
    <p:extLst>
      <p:ext uri="{BB962C8B-B14F-4D97-AF65-F5344CB8AC3E}">
        <p14:creationId xmlns:p14="http://schemas.microsoft.com/office/powerpoint/2010/main" val="3435669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8</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Recognizing Health Advocate content</a:t>
            </a:r>
            <a:endParaRPr lang="en-US" dirty="0"/>
          </a:p>
        </p:txBody>
      </p:sp>
      <p:sp>
        <p:nvSpPr>
          <p:cNvPr id="20486" name="Rectangle 6"/>
          <p:cNvSpPr>
            <a:spLocks noGrp="1" noChangeArrowheads="1"/>
          </p:cNvSpPr>
          <p:nvPr>
            <p:ph type="body" idx="1"/>
          </p:nvPr>
        </p:nvSpPr>
        <p:spPr>
          <a:xfrm>
            <a:off x="467544" y="1700808"/>
            <a:ext cx="4043486" cy="4890864"/>
          </a:xfrm>
        </p:spPr>
        <p:txBody>
          <a:bodyPr/>
          <a:lstStyle/>
          <a:p>
            <a:pPr marL="0" indent="0">
              <a:buNone/>
            </a:pPr>
            <a:r>
              <a:rPr lang="en-US" dirty="0"/>
              <a:t>• </a:t>
            </a:r>
            <a:r>
              <a:rPr lang="en-US" dirty="0" smtClean="0"/>
              <a:t>Access</a:t>
            </a:r>
            <a:endParaRPr lang="en-US" dirty="0"/>
          </a:p>
          <a:p>
            <a:pPr marL="0" indent="0">
              <a:buNone/>
            </a:pPr>
            <a:r>
              <a:rPr lang="en-US" dirty="0"/>
              <a:t>• Barriers</a:t>
            </a:r>
          </a:p>
          <a:p>
            <a:pPr marL="0" indent="0">
              <a:buNone/>
            </a:pPr>
            <a:r>
              <a:rPr lang="en-US" dirty="0"/>
              <a:t>• Competing needs</a:t>
            </a:r>
          </a:p>
          <a:p>
            <a:pPr marL="0" indent="0">
              <a:buNone/>
            </a:pPr>
            <a:r>
              <a:rPr lang="en-US" dirty="0"/>
              <a:t>• Health </a:t>
            </a:r>
            <a:r>
              <a:rPr lang="en-US" dirty="0" err="1"/>
              <a:t>behaviours</a:t>
            </a:r>
            <a:endParaRPr lang="en-US" dirty="0"/>
          </a:p>
          <a:p>
            <a:pPr marL="0" indent="0">
              <a:buNone/>
            </a:pPr>
            <a:r>
              <a:rPr lang="en-US" dirty="0"/>
              <a:t>• Health promotion</a:t>
            </a:r>
          </a:p>
          <a:p>
            <a:pPr marL="0" indent="0">
              <a:buNone/>
            </a:pPr>
            <a:r>
              <a:rPr lang="en-US" dirty="0"/>
              <a:t>• Health literacy</a:t>
            </a:r>
          </a:p>
          <a:p>
            <a:pPr marL="0" indent="0">
              <a:buNone/>
            </a:pPr>
            <a:r>
              <a:rPr lang="en-US" dirty="0"/>
              <a:t>• Literacy</a:t>
            </a:r>
          </a:p>
        </p:txBody>
      </p:sp>
      <p:sp>
        <p:nvSpPr>
          <p:cNvPr id="2" name="TextBox 1"/>
          <p:cNvSpPr txBox="1"/>
          <p:nvPr/>
        </p:nvSpPr>
        <p:spPr>
          <a:xfrm>
            <a:off x="4581500" y="1628800"/>
            <a:ext cx="4320480" cy="3785652"/>
          </a:xfrm>
          <a:prstGeom prst="rect">
            <a:avLst/>
          </a:prstGeom>
          <a:noFill/>
        </p:spPr>
        <p:txBody>
          <a:bodyPr wrap="square" rtlCol="0">
            <a:spAutoFit/>
          </a:bodyPr>
          <a:lstStyle/>
          <a:p>
            <a:pPr lvl="0" eaLnBrk="1" hangingPunct="1">
              <a:spcBef>
                <a:spcPct val="20000"/>
              </a:spcBef>
              <a:spcAft>
                <a:spcPct val="30000"/>
              </a:spcAft>
            </a:pPr>
            <a:r>
              <a:rPr lang="en-US" kern="0" dirty="0">
                <a:solidFill>
                  <a:srgbClr val="003152"/>
                </a:solidFill>
                <a:latin typeface="Verdana"/>
              </a:rPr>
              <a:t>• Policy</a:t>
            </a:r>
          </a:p>
          <a:p>
            <a:pPr lvl="0" eaLnBrk="1" hangingPunct="1">
              <a:spcBef>
                <a:spcPct val="20000"/>
              </a:spcBef>
              <a:spcAft>
                <a:spcPct val="30000"/>
              </a:spcAft>
            </a:pPr>
            <a:r>
              <a:rPr lang="en-US" kern="0" dirty="0">
                <a:solidFill>
                  <a:srgbClr val="003152"/>
                </a:solidFill>
                <a:latin typeface="Verdana"/>
              </a:rPr>
              <a:t>• Poverty</a:t>
            </a:r>
          </a:p>
          <a:p>
            <a:pPr lvl="0" eaLnBrk="1" hangingPunct="1">
              <a:spcBef>
                <a:spcPct val="20000"/>
              </a:spcBef>
              <a:spcAft>
                <a:spcPct val="30000"/>
              </a:spcAft>
            </a:pPr>
            <a:r>
              <a:rPr lang="en-US" kern="0" dirty="0">
                <a:solidFill>
                  <a:srgbClr val="003152"/>
                </a:solidFill>
                <a:latin typeface="Verdana"/>
              </a:rPr>
              <a:t>• Prevention</a:t>
            </a:r>
          </a:p>
          <a:p>
            <a:pPr lvl="0" eaLnBrk="1" hangingPunct="1">
              <a:spcBef>
                <a:spcPct val="20000"/>
              </a:spcBef>
              <a:spcAft>
                <a:spcPct val="30000"/>
              </a:spcAft>
            </a:pPr>
            <a:r>
              <a:rPr lang="en-US" kern="0" dirty="0">
                <a:solidFill>
                  <a:srgbClr val="003152"/>
                </a:solidFill>
                <a:latin typeface="Verdana"/>
              </a:rPr>
              <a:t>• Risk factor modification</a:t>
            </a:r>
          </a:p>
          <a:p>
            <a:pPr lvl="0" eaLnBrk="1" hangingPunct="1">
              <a:spcBef>
                <a:spcPct val="20000"/>
              </a:spcBef>
              <a:spcAft>
                <a:spcPct val="30000"/>
              </a:spcAft>
            </a:pPr>
            <a:r>
              <a:rPr lang="en-US" kern="0" dirty="0">
                <a:solidFill>
                  <a:srgbClr val="003152"/>
                </a:solidFill>
                <a:latin typeface="Verdana"/>
              </a:rPr>
              <a:t>• Safety</a:t>
            </a:r>
          </a:p>
          <a:p>
            <a:pPr lvl="0" eaLnBrk="1" hangingPunct="1">
              <a:spcBef>
                <a:spcPct val="20000"/>
              </a:spcBef>
              <a:spcAft>
                <a:spcPct val="30000"/>
              </a:spcAft>
            </a:pPr>
            <a:r>
              <a:rPr lang="en-US" kern="0" dirty="0">
                <a:solidFill>
                  <a:srgbClr val="003152"/>
                </a:solidFill>
                <a:latin typeface="Verdana"/>
              </a:rPr>
              <a:t>• Social environment</a:t>
            </a:r>
          </a:p>
          <a:p>
            <a:pPr lvl="0" eaLnBrk="1" hangingPunct="1">
              <a:spcBef>
                <a:spcPct val="20000"/>
              </a:spcBef>
              <a:spcAft>
                <a:spcPct val="30000"/>
              </a:spcAft>
            </a:pPr>
            <a:r>
              <a:rPr lang="en-US" kern="0" dirty="0">
                <a:solidFill>
                  <a:srgbClr val="003152"/>
                </a:solidFill>
                <a:latin typeface="Verdana"/>
              </a:rPr>
              <a:t>• Surveillance</a:t>
            </a:r>
          </a:p>
        </p:txBody>
      </p:sp>
    </p:spTree>
    <p:extLst>
      <p:ext uri="{BB962C8B-B14F-4D97-AF65-F5344CB8AC3E}">
        <p14:creationId xmlns:p14="http://schemas.microsoft.com/office/powerpoint/2010/main" val="3991462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9</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What is Health Advocacy</a:t>
            </a:r>
            <a:endParaRPr lang="en-US" dirty="0"/>
          </a:p>
        </p:txBody>
      </p:sp>
      <p:sp>
        <p:nvSpPr>
          <p:cNvPr id="20486" name="Rectangle 6"/>
          <p:cNvSpPr>
            <a:spLocks noGrp="1" noChangeArrowheads="1"/>
          </p:cNvSpPr>
          <p:nvPr>
            <p:ph type="body" idx="1"/>
          </p:nvPr>
        </p:nvSpPr>
        <p:spPr>
          <a:xfrm>
            <a:off x="827584" y="1556792"/>
            <a:ext cx="7395170" cy="4890864"/>
          </a:xfrm>
        </p:spPr>
        <p:txBody>
          <a:bodyPr/>
          <a:lstStyle/>
          <a:p>
            <a:pPr marL="0" indent="0">
              <a:buNone/>
            </a:pPr>
            <a:r>
              <a:rPr lang="en-US" sz="2000" dirty="0"/>
              <a:t>• Advocacy is not an action of an individual physician; </a:t>
            </a:r>
            <a:r>
              <a:rPr lang="en-US" sz="2000" dirty="0" smtClean="0"/>
              <a:t/>
            </a:r>
            <a:br>
              <a:rPr lang="en-US" sz="2000" dirty="0" smtClean="0"/>
            </a:br>
            <a:r>
              <a:rPr lang="en-US" sz="2000" dirty="0" smtClean="0"/>
              <a:t>   rather</a:t>
            </a:r>
            <a:r>
              <a:rPr lang="en-US" sz="2000" dirty="0"/>
              <a:t>, </a:t>
            </a:r>
            <a:r>
              <a:rPr lang="en-US" sz="2000" dirty="0" smtClean="0"/>
              <a:t>it is </a:t>
            </a:r>
            <a:r>
              <a:rPr lang="en-US" sz="2000" dirty="0"/>
              <a:t>a shared process done in collaboration </a:t>
            </a:r>
            <a:r>
              <a:rPr lang="en-US" sz="2000" dirty="0" smtClean="0"/>
              <a:t/>
            </a:r>
            <a:br>
              <a:rPr lang="en-US" sz="2000" dirty="0" smtClean="0"/>
            </a:br>
            <a:r>
              <a:rPr lang="en-US" sz="2000" dirty="0" smtClean="0"/>
              <a:t>   with </a:t>
            </a:r>
            <a:r>
              <a:rPr lang="en-US" sz="2000" dirty="0"/>
              <a:t>the patient </a:t>
            </a:r>
            <a:r>
              <a:rPr lang="en-US" sz="2000" dirty="0" smtClean="0"/>
              <a:t>and with </a:t>
            </a:r>
            <a:r>
              <a:rPr lang="en-US" sz="2000" dirty="0"/>
              <a:t>other health care providers </a:t>
            </a:r>
            <a:r>
              <a:rPr lang="en-US" sz="2000" dirty="0" smtClean="0"/>
              <a:t/>
            </a:r>
            <a:br>
              <a:rPr lang="en-US" sz="2000" dirty="0" smtClean="0"/>
            </a:br>
            <a:r>
              <a:rPr lang="en-US" sz="2000" dirty="0" smtClean="0"/>
              <a:t>   or </a:t>
            </a:r>
            <a:r>
              <a:rPr lang="en-US" sz="2000" dirty="0"/>
              <a:t>individuals.</a:t>
            </a:r>
          </a:p>
          <a:p>
            <a:pPr marL="0" indent="0">
              <a:buNone/>
            </a:pPr>
            <a:r>
              <a:rPr lang="en-US" sz="2000" dirty="0"/>
              <a:t>• Many clinicians will identify with advocacy as </a:t>
            </a:r>
            <a:r>
              <a:rPr lang="en-US" sz="2000" dirty="0" smtClean="0"/>
              <a:t/>
            </a:r>
            <a:br>
              <a:rPr lang="en-US" sz="2000" dirty="0" smtClean="0"/>
            </a:br>
            <a:r>
              <a:rPr lang="en-US" sz="2000" dirty="0" smtClean="0"/>
              <a:t>   “</a:t>
            </a:r>
            <a:r>
              <a:rPr lang="en-US" sz="2000" dirty="0"/>
              <a:t>agency,” </a:t>
            </a:r>
            <a:r>
              <a:rPr lang="en-US" sz="2000" dirty="0" smtClean="0"/>
              <a:t>which entails </a:t>
            </a:r>
            <a:r>
              <a:rPr lang="en-US" sz="2000" dirty="0"/>
              <a:t>working within the system </a:t>
            </a:r>
            <a:r>
              <a:rPr lang="en-US" sz="2000" dirty="0" smtClean="0"/>
              <a:t/>
            </a:r>
            <a:br>
              <a:rPr lang="en-US" sz="2000" dirty="0" smtClean="0"/>
            </a:br>
            <a:r>
              <a:rPr lang="en-US" sz="2000" dirty="0" smtClean="0"/>
              <a:t>   day </a:t>
            </a:r>
            <a:r>
              <a:rPr lang="en-US" sz="2000" dirty="0"/>
              <a:t>to day to meet the </a:t>
            </a:r>
            <a:r>
              <a:rPr lang="en-US" sz="2000" dirty="0" smtClean="0"/>
              <a:t>health needs </a:t>
            </a:r>
            <a:r>
              <a:rPr lang="en-US" sz="2000" dirty="0"/>
              <a:t>of a specific </a:t>
            </a:r>
            <a:r>
              <a:rPr lang="en-US" sz="2000" dirty="0" smtClean="0"/>
              <a:t/>
            </a:r>
            <a:br>
              <a:rPr lang="en-US" sz="2000" dirty="0" smtClean="0"/>
            </a:br>
            <a:r>
              <a:rPr lang="en-US" sz="2000" dirty="0" smtClean="0"/>
              <a:t>   patient </a:t>
            </a:r>
            <a:r>
              <a:rPr lang="en-US" sz="2000" dirty="0"/>
              <a:t>or community</a:t>
            </a:r>
          </a:p>
          <a:p>
            <a:pPr marL="0" indent="0">
              <a:buNone/>
            </a:pPr>
            <a:r>
              <a:rPr lang="en-US" sz="2000" dirty="0"/>
              <a:t>• An explicit discussion using </a:t>
            </a:r>
            <a:r>
              <a:rPr lang="en-US" sz="2000" dirty="0" smtClean="0"/>
              <a:t>discipline- specific </a:t>
            </a:r>
            <a:br>
              <a:rPr lang="en-US" sz="2000" dirty="0" smtClean="0"/>
            </a:br>
            <a:r>
              <a:rPr lang="en-US" sz="2000" dirty="0" smtClean="0"/>
              <a:t>   examples will help </a:t>
            </a:r>
            <a:r>
              <a:rPr lang="en-US" sz="2000" dirty="0"/>
              <a:t>learners navigate the overlap in </a:t>
            </a:r>
            <a:r>
              <a:rPr lang="en-US" sz="2000" dirty="0" smtClean="0"/>
              <a:t/>
            </a:r>
            <a:br>
              <a:rPr lang="en-US" sz="2000" dirty="0" smtClean="0"/>
            </a:br>
            <a:r>
              <a:rPr lang="en-US" sz="2000" dirty="0" smtClean="0"/>
              <a:t>   interests </a:t>
            </a:r>
            <a:r>
              <a:rPr lang="en-US" sz="2000" dirty="0"/>
              <a:t>between </a:t>
            </a:r>
            <a:r>
              <a:rPr lang="en-US" sz="2000" dirty="0" smtClean="0"/>
              <a:t>the competencies </a:t>
            </a:r>
            <a:r>
              <a:rPr lang="en-US" sz="2000" dirty="0"/>
              <a:t>of the Health </a:t>
            </a:r>
            <a:r>
              <a:rPr lang="en-US" sz="2000" dirty="0" smtClean="0"/>
              <a:t/>
            </a:r>
            <a:br>
              <a:rPr lang="en-US" sz="2000" dirty="0" smtClean="0"/>
            </a:br>
            <a:r>
              <a:rPr lang="en-US" sz="2000" dirty="0" smtClean="0"/>
              <a:t>   Advocate </a:t>
            </a:r>
            <a:r>
              <a:rPr lang="en-US" sz="2000" dirty="0"/>
              <a:t>Role and the </a:t>
            </a:r>
            <a:r>
              <a:rPr lang="en-US" sz="2000" dirty="0" smtClean="0"/>
              <a:t>stewardship competencies </a:t>
            </a:r>
            <a:r>
              <a:rPr lang="en-US" sz="2000" dirty="0"/>
              <a:t>of </a:t>
            </a:r>
            <a:r>
              <a:rPr lang="en-US" sz="2000" dirty="0" smtClean="0"/>
              <a:t/>
            </a:r>
            <a:br>
              <a:rPr lang="en-US" sz="2000" dirty="0" smtClean="0"/>
            </a:br>
            <a:r>
              <a:rPr lang="en-US" sz="2000" dirty="0" smtClean="0"/>
              <a:t>   the </a:t>
            </a:r>
            <a:r>
              <a:rPr lang="en-US" sz="2000" dirty="0"/>
              <a:t>Leader Role.</a:t>
            </a:r>
          </a:p>
        </p:txBody>
      </p:sp>
    </p:spTree>
    <p:extLst>
      <p:ext uri="{BB962C8B-B14F-4D97-AF65-F5344CB8AC3E}">
        <p14:creationId xmlns:p14="http://schemas.microsoft.com/office/powerpoint/2010/main" val="1032993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Osaka"/>
        <a:cs typeface="Osaka"/>
      </a:majorFont>
      <a:minorFont>
        <a:latin typeface="Verdana"/>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charset="0"/>
            <a:ea typeface="Osaka" charset="0"/>
            <a:cs typeface="Osak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charset="0"/>
            <a:ea typeface="Osaka" charset="0"/>
            <a:cs typeface="Osak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20433</TotalTime>
  <Words>1035</Words>
  <Application>Microsoft Office PowerPoint</Application>
  <PresentationFormat>On-screen Show (4:3)</PresentationFormat>
  <Paragraphs>206</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Blank Presentation</vt:lpstr>
      <vt:lpstr>T2 - Teaching the  Health Advocate Role</vt:lpstr>
      <vt:lpstr>PowerPoint Presentation</vt:lpstr>
      <vt:lpstr>Objectives and agenda</vt:lpstr>
      <vt:lpstr>Why the Health Advocate Role matters</vt:lpstr>
      <vt:lpstr>The details:  What is the Health Advocate Role</vt:lpstr>
      <vt:lpstr>Determinants of health</vt:lpstr>
      <vt:lpstr>Recognizing Health Advocate process</vt:lpstr>
      <vt:lpstr>Recognizing Health Advocate content</vt:lpstr>
      <vt:lpstr>What is Health Advocacy</vt:lpstr>
      <vt:lpstr>PowerPoint Presentation</vt:lpstr>
      <vt:lpstr>Key process steps in health advocacy</vt:lpstr>
      <vt:lpstr>Putting health advocacy into action</vt:lpstr>
      <vt:lpstr>PowerPoint Presentation</vt:lpstr>
      <vt:lpstr>PowerPoint Presentation</vt:lpstr>
      <vt:lpstr>PowerPoint Presentation</vt:lpstr>
      <vt:lpstr>Tips for teaching health advocacy</vt:lpstr>
      <vt:lpstr>Tips for assessing health advocacy</vt:lpstr>
      <vt:lpstr>Objectives and agenda</vt:lpstr>
      <vt:lpstr>References</vt:lpstr>
      <vt:lpstr>PowerPoint Presentation</vt:lpstr>
      <vt:lpstr>Health Advocate Key Competencies</vt:lpstr>
      <vt:lpstr>Health Advocate Key Competency 1</vt:lpstr>
      <vt:lpstr>Health Advocate Key Competency 2</vt:lpstr>
    </vt:vector>
  </TitlesOfParts>
  <Company>Bonhomme Design Studio</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Royal College Internal</dc:subject>
  <dc:creator>Karen Bonhomme</dc:creator>
  <cp:lastModifiedBy>Tammy Hesson</cp:lastModifiedBy>
  <cp:revision>97</cp:revision>
  <cp:lastPrinted>2015-11-18T19:41:00Z</cp:lastPrinted>
  <dcterms:created xsi:type="dcterms:W3CDTF">2009-08-25T17:54:38Z</dcterms:created>
  <dcterms:modified xsi:type="dcterms:W3CDTF">2015-12-08T18:28:54Z</dcterms:modified>
</cp:coreProperties>
</file>